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61" r:id="rId3"/>
    <p:sldId id="276" r:id="rId4"/>
    <p:sldId id="265" r:id="rId5"/>
    <p:sldId id="266" r:id="rId6"/>
    <p:sldId id="267" r:id="rId7"/>
    <p:sldId id="277" r:id="rId8"/>
    <p:sldId id="268" r:id="rId9"/>
    <p:sldId id="279" r:id="rId10"/>
    <p:sldId id="269" r:id="rId11"/>
    <p:sldId id="280" r:id="rId12"/>
    <p:sldId id="271" r:id="rId13"/>
    <p:sldId id="281" r:id="rId14"/>
    <p:sldId id="272" r:id="rId15"/>
    <p:sldId id="282" r:id="rId16"/>
    <p:sldId id="264" r:id="rId17"/>
    <p:sldId id="263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5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19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593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203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463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09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543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146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079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508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548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927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EDBA8-D52E-4493-91F5-41FE529E1445}" type="datetimeFigureOut">
              <a:rPr lang="ru-RU" smtClean="0"/>
              <a:t>28.03.2016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83506-BCE1-4C17-B610-05267EC326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31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7319" y="2682272"/>
            <a:ext cx="5728281" cy="2726902"/>
          </a:xfrm>
        </p:spPr>
        <p:txBody>
          <a:bodyPr>
            <a:noAutofit/>
          </a:bodyPr>
          <a:lstStyle/>
          <a:p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b="1" dirty="0" smtClean="0"/>
              <a:t>Речевая конференция</a:t>
            </a:r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b="1" dirty="0" smtClean="0">
                <a:solidFill>
                  <a:schemeClr val="tx2"/>
                </a:solidFill>
              </a:rPr>
              <a:t>«Будем делать хорошо</a:t>
            </a:r>
            <a:br>
              <a:rPr lang="ru-RU" sz="4200" b="1" dirty="0" smtClean="0">
                <a:solidFill>
                  <a:schemeClr val="tx2"/>
                </a:solidFill>
              </a:rPr>
            </a:br>
            <a:r>
              <a:rPr lang="ru-RU" sz="4200" b="1" dirty="0" smtClean="0">
                <a:solidFill>
                  <a:schemeClr val="tx2"/>
                </a:solidFill>
              </a:rPr>
              <a:t> и не будем плохо!»</a:t>
            </a:r>
            <a:r>
              <a:rPr lang="ru-RU" sz="4200" dirty="0" smtClean="0">
                <a:solidFill>
                  <a:schemeClr val="tx2"/>
                </a:solidFill>
              </a:rPr>
              <a:t/>
            </a:r>
            <a:br>
              <a:rPr lang="ru-RU" sz="4200" dirty="0" smtClean="0">
                <a:solidFill>
                  <a:schemeClr val="tx2"/>
                </a:solidFill>
              </a:rPr>
            </a:br>
            <a:endParaRPr lang="ru-RU" sz="4200" dirty="0">
              <a:solidFill>
                <a:schemeClr val="tx2"/>
              </a:solidFill>
            </a:endParaRPr>
          </a:p>
        </p:txBody>
      </p:sp>
      <p:pic>
        <p:nvPicPr>
          <p:cNvPr id="4" name="Picture 6" descr="C:\Documents and Settings\мама\Рабочий стол\оформление\картинки Лариса\игрушки\j023272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651125"/>
            <a:ext cx="243840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мама\Рабочий стол\оформление\картинки Лариса\образование\j03433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260648"/>
            <a:ext cx="3024336" cy="2411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919462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332656"/>
            <a:ext cx="3347864" cy="6336704"/>
          </a:xfrm>
        </p:spPr>
        <p:txBody>
          <a:bodyPr>
            <a:noAutofit/>
          </a:bodyPr>
          <a:lstStyle/>
          <a:p>
            <a:pPr algn="l"/>
            <a:r>
              <a:rPr lang="ru-RU" sz="1700" b="1" i="1" dirty="0">
                <a:solidFill>
                  <a:schemeClr val="tx2"/>
                </a:solidFill>
                <a:latin typeface="+mn-lt"/>
              </a:rPr>
              <a:t>ВОЛК: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Что за ч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до-терем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к?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Посел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ться кт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 здесь 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г?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Кт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 хоз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я</a:t>
            </a:r>
            <a:r>
              <a:rPr lang="ru-RU" sz="1700" b="1" dirty="0">
                <a:latin typeface="+mn-lt"/>
              </a:rPr>
              <a:t>ин? Зн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ть хоч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Ну-ка, в дв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рь я постуч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…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Тук-тук-тук!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Кто-кт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 в терем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чке жив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00" b="1" dirty="0">
                <a:latin typeface="+mn-lt"/>
              </a:rPr>
              <a:t>т?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Кто-кт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 в невыс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ком жив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00" b="1" dirty="0">
                <a:latin typeface="+mn-lt"/>
              </a:rPr>
              <a:t>т?</a:t>
            </a:r>
            <a:br>
              <a:rPr lang="ru-RU" sz="1700" b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МЫШКА: 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Я 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00" b="1" dirty="0">
                <a:latin typeface="+mn-lt"/>
              </a:rPr>
              <a:t>шка-Нор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шка,</a:t>
            </a:r>
            <a:br>
              <a:rPr lang="ru-RU" sz="1700" b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ЛЯГУШКА: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Я Ляг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шка-Квак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шка!</a:t>
            </a:r>
            <a:br>
              <a:rPr lang="ru-RU" sz="1700" b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ЗАЙКА: 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Я </a:t>
            </a:r>
            <a:r>
              <a:rPr lang="ru-RU" sz="1700" b="1" dirty="0" smtClean="0">
                <a:latin typeface="+mn-lt"/>
              </a:rPr>
              <a:t>З</a:t>
            </a:r>
            <a:r>
              <a:rPr lang="ru-RU" sz="17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 smtClean="0">
                <a:latin typeface="+mn-lt"/>
              </a:rPr>
              <a:t>йка-</a:t>
            </a:r>
            <a:r>
              <a:rPr lang="ru-RU" sz="1700" b="1" dirty="0" err="1" smtClean="0">
                <a:latin typeface="+mn-lt"/>
              </a:rPr>
              <a:t>Побег</a:t>
            </a:r>
            <a:r>
              <a:rPr lang="ru-RU" sz="1700" b="1" dirty="0" err="1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 err="1" smtClean="0">
                <a:latin typeface="+mn-lt"/>
              </a:rPr>
              <a:t>йка</a:t>
            </a:r>
            <a:r>
              <a:rPr lang="ru-RU" sz="1700" b="1" dirty="0" smtClean="0">
                <a:latin typeface="+mn-lt"/>
              </a:rPr>
              <a:t>!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ЛИСА: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А я 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00" b="1" dirty="0">
                <a:latin typeface="+mn-lt"/>
              </a:rPr>
              <a:t>жая Лис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ца –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На все 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ки мастер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ца</a:t>
            </a:r>
            <a:r>
              <a:rPr lang="ru-RU" sz="1700" b="1" dirty="0" smtClean="0">
                <a:latin typeface="+mn-lt"/>
              </a:rPr>
              <a:t>!</a:t>
            </a:r>
            <a:r>
              <a:rPr lang="ru-RU" sz="1700" b="1" dirty="0"/>
              <a:t> А ты кто</a:t>
            </a:r>
            <a:r>
              <a:rPr lang="ru-RU" sz="1700" b="1" dirty="0" smtClean="0"/>
              <a:t>?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ВОЛК: 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Я с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рый 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лк!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жно ст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ну с 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ми жить?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Дом ваш б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ду сторож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ть!</a:t>
            </a:r>
            <a:br>
              <a:rPr lang="ru-RU" sz="1700" b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ЛИСА: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Чт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 же, заход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 </a:t>
            </a:r>
            <a:r>
              <a:rPr lang="ru-RU" sz="1700" b="1" dirty="0">
                <a:latin typeface="+mn-lt"/>
              </a:rPr>
              <a:t>скор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й!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Вм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сте б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дет весел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й!</a:t>
            </a:r>
            <a:br>
              <a:rPr lang="ru-RU" sz="1700" b="1" dirty="0">
                <a:latin typeface="+mn-lt"/>
              </a:rPr>
            </a:br>
            <a:endParaRPr lang="ru-RU" sz="1700" b="1" dirty="0">
              <a:latin typeface="+mn-lt"/>
            </a:endParaRPr>
          </a:p>
        </p:txBody>
      </p:sp>
      <p:pic>
        <p:nvPicPr>
          <p:cNvPr id="14338" name="Picture 2" descr="F:\Реч. конференция\Иллюстр. к сказке Теремок\0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532859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0622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3333056" cy="6192688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solidFill>
                  <a:schemeClr val="tx2"/>
                </a:solidFill>
                <a:latin typeface="+mn-lt"/>
              </a:rPr>
              <a:t>СКАЗОЧНИЦА:</a:t>
            </a:r>
            <a:r>
              <a:rPr lang="ru-RU" sz="2000" b="1" dirty="0">
                <a:latin typeface="+mn-lt"/>
              </a:rPr>
              <a:t/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2000" b="1" dirty="0">
                <a:latin typeface="+mn-lt"/>
              </a:rPr>
              <a:t>шка 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сенки по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т,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ничком пол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2000" b="1" dirty="0">
                <a:latin typeface="+mn-lt"/>
              </a:rPr>
              <a:t> мет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т.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Ей Ляг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шка помог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ет: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ет 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л, бель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 стир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З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йка хв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рост собир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 балал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ечку игр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А Лис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чка-повар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ха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Суп и к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шу 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рит 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хо,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Пирог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 печ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т и пл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ю</a:t>
            </a:r>
            <a:r>
              <a:rPr lang="ru-RU" sz="2000" b="1" dirty="0">
                <a:latin typeface="+mn-lt"/>
              </a:rPr>
              <a:t>шки.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С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2000" b="1" dirty="0">
                <a:latin typeface="+mn-lt"/>
              </a:rPr>
              <a:t>ты, сч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стливы звер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шки!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Ну, а 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лк – в запл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тах б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к,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Сторож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т наш терем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к!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Хорош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 им в терем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чке!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Так ид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т, бег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т ден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чки…</a:t>
            </a:r>
          </a:p>
        </p:txBody>
      </p:sp>
      <p:pic>
        <p:nvPicPr>
          <p:cNvPr id="4" name="Picture 2" descr="F:\Реч. конференция\Иллюстр. к сказке Теремок\obshhezhiti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7"/>
            <a:ext cx="496855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1822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332656"/>
            <a:ext cx="3250704" cy="6264696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>
                <a:solidFill>
                  <a:schemeClr val="tx2"/>
                </a:solidFill>
              </a:rPr>
              <a:t>СКАЗОЧНИЦА: 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1" dirty="0" smtClean="0">
                <a:latin typeface="+mn-lt"/>
              </a:rPr>
              <a:t>Услых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 smtClean="0">
                <a:latin typeface="+mn-lt"/>
              </a:rPr>
              <a:t>л </a:t>
            </a:r>
            <a:r>
              <a:rPr lang="ru-RU" sz="2000" b="1" dirty="0">
                <a:latin typeface="+mn-lt"/>
              </a:rPr>
              <a:t>про т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 Медв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дь,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Пош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л т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рем погляд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ть…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Ид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т 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сом, ковыл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я</a:t>
            </a:r>
            <a:r>
              <a:rPr lang="ru-RU" sz="2000" b="1" dirty="0">
                <a:latin typeface="+mn-lt"/>
              </a:rPr>
              <a:t>ет,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тки, с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чья все сшиб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ет…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Увид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л он терем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к –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Ст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кнул по стен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 раз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к…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Ст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кла все задребезж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ли…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Зв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ри в д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ме задрож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ли…</a:t>
            </a:r>
            <a:br>
              <a:rPr lang="ru-RU" sz="2000" b="1" dirty="0">
                <a:latin typeface="+mn-lt"/>
              </a:rPr>
            </a:br>
            <a:endParaRPr lang="ru-RU" sz="2000" b="1" dirty="0">
              <a:latin typeface="+mn-lt"/>
            </a:endParaRPr>
          </a:p>
        </p:txBody>
      </p:sp>
      <p:pic>
        <p:nvPicPr>
          <p:cNvPr id="16386" name="Picture 2" descr="F:\Реч. конференция\Иллюстр. к сказке Теремок\00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5" y="260648"/>
            <a:ext cx="5293515" cy="6331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25705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95510" y="404664"/>
            <a:ext cx="3117032" cy="6048672"/>
          </a:xfrm>
        </p:spPr>
        <p:txBody>
          <a:bodyPr>
            <a:noAutofit/>
          </a:bodyPr>
          <a:lstStyle/>
          <a:p>
            <a:pPr algn="l"/>
            <a: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/>
            </a:r>
            <a:br>
              <a:rPr lang="ru-RU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</a:br>
            <a:r>
              <a:rPr lang="ru-RU" sz="1600" b="1" i="1" dirty="0" smtClean="0">
                <a:solidFill>
                  <a:schemeClr val="tx2"/>
                </a:solidFill>
                <a:latin typeface="+mn-lt"/>
              </a:rPr>
              <a:t>МЕДВЕДЬ</a:t>
            </a:r>
            <a:r>
              <a:rPr lang="ru-RU" sz="1600" b="1" i="1" dirty="0">
                <a:solidFill>
                  <a:schemeClr val="tx2"/>
                </a:solidFill>
                <a:latin typeface="+mn-lt"/>
              </a:rPr>
              <a:t>: 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Тук-тук-тук!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Кто-кт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 в терем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чке жив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00" b="1" dirty="0">
                <a:latin typeface="+mn-lt"/>
              </a:rPr>
              <a:t>т?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Кто-кт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 </a:t>
            </a:r>
            <a:r>
              <a:rPr lang="ru-RU" sz="1700" b="1" dirty="0">
                <a:latin typeface="+mn-lt"/>
              </a:rPr>
              <a:t>в невыс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ком жив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00" b="1" dirty="0">
                <a:latin typeface="+mn-lt"/>
              </a:rPr>
              <a:t>т?</a:t>
            </a:r>
            <a:br>
              <a:rPr lang="ru-RU" sz="1700" b="1" dirty="0">
                <a:latin typeface="+mn-lt"/>
              </a:rPr>
            </a:br>
            <a:r>
              <a:rPr lang="ru-RU" sz="1600" b="1" i="1" dirty="0">
                <a:solidFill>
                  <a:schemeClr val="tx2"/>
                </a:solidFill>
                <a:latin typeface="+mn-lt"/>
              </a:rPr>
              <a:t>МЫШКА: 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Я 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00" b="1" dirty="0">
                <a:latin typeface="+mn-lt"/>
              </a:rPr>
              <a:t>шка-Нор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шка,</a:t>
            </a:r>
            <a:br>
              <a:rPr lang="ru-RU" sz="1700" b="1" dirty="0">
                <a:latin typeface="+mn-lt"/>
              </a:rPr>
            </a:br>
            <a:r>
              <a:rPr lang="ru-RU" sz="1600" b="1" i="1" dirty="0">
                <a:solidFill>
                  <a:schemeClr val="tx2"/>
                </a:solidFill>
                <a:latin typeface="+mn-lt"/>
              </a:rPr>
              <a:t>ЛЯГУШКА: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Я Ляг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шка-Квак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шка!</a:t>
            </a:r>
            <a:br>
              <a:rPr lang="ru-RU" sz="1700" b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ЗАЙКА: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Я </a:t>
            </a:r>
            <a:r>
              <a:rPr lang="ru-RU" sz="1700" b="1" dirty="0" smtClean="0">
                <a:latin typeface="+mn-lt"/>
              </a:rPr>
              <a:t>З</a:t>
            </a:r>
            <a:r>
              <a:rPr lang="ru-RU" sz="17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 smtClean="0">
                <a:latin typeface="+mn-lt"/>
              </a:rPr>
              <a:t>йка-</a:t>
            </a:r>
            <a:r>
              <a:rPr lang="ru-RU" sz="1700" b="1" dirty="0" err="1" smtClean="0">
                <a:latin typeface="+mn-lt"/>
              </a:rPr>
              <a:t>Побег</a:t>
            </a:r>
            <a:r>
              <a:rPr lang="ru-RU" sz="1700" b="1" dirty="0" err="1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 err="1" smtClean="0">
                <a:latin typeface="+mn-lt"/>
              </a:rPr>
              <a:t>йка</a:t>
            </a:r>
            <a:r>
              <a:rPr lang="ru-RU" sz="1700" b="1" dirty="0" smtClean="0">
                <a:latin typeface="+mn-lt"/>
              </a:rPr>
              <a:t>!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600" b="1" i="1" dirty="0">
                <a:solidFill>
                  <a:schemeClr val="tx2"/>
                </a:solidFill>
                <a:latin typeface="+mn-lt"/>
              </a:rPr>
              <a:t>ЛИСА: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А я 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00" b="1" dirty="0">
                <a:latin typeface="+mn-lt"/>
              </a:rPr>
              <a:t>жая Лис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ца –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На все 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ки мастер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ца!</a:t>
            </a:r>
            <a:br>
              <a:rPr lang="ru-RU" sz="1700" b="1" dirty="0">
                <a:latin typeface="+mn-lt"/>
              </a:rPr>
            </a:br>
            <a:r>
              <a:rPr lang="ru-RU" sz="1600" b="1" i="1" dirty="0">
                <a:solidFill>
                  <a:schemeClr val="tx2"/>
                </a:solidFill>
                <a:latin typeface="+mn-lt"/>
              </a:rPr>
              <a:t>ВОЛК: 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А я с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рый 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лк!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А ты кто?</a:t>
            </a:r>
            <a:br>
              <a:rPr lang="ru-RU" sz="1700" b="1" dirty="0">
                <a:latin typeface="+mn-lt"/>
              </a:rPr>
            </a:br>
            <a:r>
              <a:rPr lang="ru-RU" sz="1600" b="1" i="1" dirty="0">
                <a:solidFill>
                  <a:schemeClr val="tx2"/>
                </a:solidFill>
                <a:latin typeface="+mn-lt"/>
              </a:rPr>
              <a:t>МЕДВЕДЬ: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Б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рый я Лесн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й Медв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дь!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Любл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ю</a:t>
            </a:r>
            <a:r>
              <a:rPr lang="ru-RU" sz="1700" b="1" dirty="0">
                <a:latin typeface="+mn-lt"/>
              </a:rPr>
              <a:t> гр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мко я рев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ть!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В терем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к меня пуст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те!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Дверь скор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е отопр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те!!!</a:t>
            </a:r>
            <a:br>
              <a:rPr lang="ru-RU" sz="1700" b="1" dirty="0">
                <a:latin typeface="+mn-lt"/>
              </a:rPr>
            </a:br>
            <a:r>
              <a:rPr lang="ru-RU" sz="1600" b="1" i="1" dirty="0">
                <a:solidFill>
                  <a:schemeClr val="tx2"/>
                </a:solidFill>
                <a:latin typeface="+mn-lt"/>
              </a:rPr>
              <a:t>ЛИСА: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Что крич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шь ты, Косол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пый?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Не стуч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 так с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льно л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пой!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Терем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чек не лом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й,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Н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с, звер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шек, не пуг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й!</a:t>
            </a:r>
            <a:br>
              <a:rPr lang="ru-RU" sz="1700" b="1" dirty="0">
                <a:latin typeface="+mn-lt"/>
              </a:rPr>
            </a:br>
            <a:endParaRPr lang="ru-RU" sz="1700" b="1" dirty="0">
              <a:latin typeface="+mn-lt"/>
            </a:endParaRPr>
          </a:p>
        </p:txBody>
      </p:sp>
      <p:pic>
        <p:nvPicPr>
          <p:cNvPr id="4" name="Picture 2" descr="F:\Реч. конференция\Иллюстр. к сказке Теремок\00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532859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13400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332656"/>
            <a:ext cx="3538736" cy="6408712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>
                <a:solidFill>
                  <a:schemeClr val="tx2"/>
                </a:solidFill>
                <a:latin typeface="+mn-lt"/>
              </a:rPr>
              <a:t>СКАЗОЧНИЦА:</a:t>
            </a:r>
            <a:r>
              <a:rPr lang="ru-RU" sz="2000" b="1" dirty="0">
                <a:latin typeface="+mn-lt"/>
              </a:rPr>
              <a:t/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 дв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рь пол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з – дверь малов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та…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И в ок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шко — теснов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то…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А звер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ю</a:t>
            </a:r>
            <a:r>
              <a:rPr lang="ru-RU" sz="2000" b="1" dirty="0">
                <a:latin typeface="+mn-lt"/>
              </a:rPr>
              <a:t>шки испуг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лись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Вмиг  по 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су разбеж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лись!</a:t>
            </a:r>
            <a:br>
              <a:rPr lang="ru-RU" sz="2000" b="1" dirty="0">
                <a:latin typeface="+mn-lt"/>
              </a:rPr>
            </a:br>
            <a:endParaRPr lang="ru-RU" sz="1800" dirty="0"/>
          </a:p>
        </p:txBody>
      </p:sp>
      <p:pic>
        <p:nvPicPr>
          <p:cNvPr id="17410" name="Picture 2" descr="F:\Реч. конференция\Иллюстр. к сказке Теремок\00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5265273" cy="629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1450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7627" y="-99392"/>
            <a:ext cx="3096344" cy="7200800"/>
          </a:xfrm>
        </p:spPr>
        <p:txBody>
          <a:bodyPr>
            <a:normAutofit/>
          </a:bodyPr>
          <a:lstStyle/>
          <a:p>
            <a:pPr algn="l"/>
            <a:r>
              <a:rPr lang="ru-RU" sz="1800" b="1" i="1" dirty="0">
                <a:solidFill>
                  <a:schemeClr val="tx2"/>
                </a:solidFill>
              </a:rPr>
              <a:t>СКАЗОЧНИЦА: 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На </a:t>
            </a:r>
            <a:r>
              <a:rPr lang="ru-RU" sz="1800" b="1" dirty="0"/>
              <a:t>кр</a:t>
            </a:r>
            <a:r>
              <a:rPr lang="ru-RU" sz="1800" b="1" dirty="0">
                <a:solidFill>
                  <a:srgbClr val="FF0000"/>
                </a:solidFill>
              </a:rPr>
              <a:t>ы</a:t>
            </a:r>
            <a:r>
              <a:rPr lang="ru-RU" sz="1800" b="1" dirty="0"/>
              <a:t>шу М</a:t>
            </a:r>
            <a:r>
              <a:rPr lang="ru-RU" sz="1800" b="1" dirty="0">
                <a:solidFill>
                  <a:srgbClr val="FF0000"/>
                </a:solidFill>
              </a:rPr>
              <a:t>и</a:t>
            </a:r>
            <a:r>
              <a:rPr lang="ru-RU" sz="1800" b="1" dirty="0"/>
              <a:t>шка взгромозд</a:t>
            </a:r>
            <a:r>
              <a:rPr lang="ru-RU" sz="1800" b="1" dirty="0">
                <a:solidFill>
                  <a:srgbClr val="FF0000"/>
                </a:solidFill>
              </a:rPr>
              <a:t>и</a:t>
            </a:r>
            <a:r>
              <a:rPr lang="ru-RU" sz="1800" b="1" dirty="0"/>
              <a:t>лся…</a:t>
            </a:r>
            <a:br>
              <a:rPr lang="ru-RU" sz="1800" b="1" dirty="0"/>
            </a:br>
            <a:r>
              <a:rPr lang="ru-RU" sz="1800" b="1" dirty="0"/>
              <a:t>И терем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чек развал</a:t>
            </a:r>
            <a:r>
              <a:rPr lang="ru-RU" sz="1800" b="1" dirty="0">
                <a:solidFill>
                  <a:srgbClr val="FF0000"/>
                </a:solidFill>
              </a:rPr>
              <a:t>и</a:t>
            </a:r>
            <a:r>
              <a:rPr lang="ru-RU" sz="1800" b="1" dirty="0"/>
              <a:t>лся</a:t>
            </a:r>
            <a:r>
              <a:rPr lang="ru-RU" sz="1800" b="1" dirty="0" smtClean="0"/>
              <a:t>!…</a:t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>А все зв</a:t>
            </a:r>
            <a:r>
              <a:rPr lang="ru-RU" sz="1800" b="1" dirty="0">
                <a:solidFill>
                  <a:srgbClr val="FF0000"/>
                </a:solidFill>
              </a:rPr>
              <a:t>е</a:t>
            </a:r>
            <a:r>
              <a:rPr lang="ru-RU" sz="1800" b="1" dirty="0"/>
              <a:t>ри во лес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чке</a:t>
            </a:r>
            <a:br>
              <a:rPr lang="ru-RU" sz="1800" b="1" dirty="0"/>
            </a:br>
            <a:r>
              <a:rPr lang="ru-RU" sz="1800" b="1" dirty="0"/>
              <a:t>Спр</a:t>
            </a:r>
            <a:r>
              <a:rPr lang="ru-RU" sz="1800" b="1" dirty="0">
                <a:solidFill>
                  <a:srgbClr val="FF0000"/>
                </a:solidFill>
              </a:rPr>
              <a:t>я</a:t>
            </a:r>
            <a:r>
              <a:rPr lang="ru-RU" sz="1800" b="1" dirty="0"/>
              <a:t>тались за пн</a:t>
            </a:r>
            <a:r>
              <a:rPr lang="ru-RU" sz="1800" b="1" dirty="0">
                <a:solidFill>
                  <a:srgbClr val="FF0000"/>
                </a:solidFill>
              </a:rPr>
              <a:t>и</a:t>
            </a:r>
            <a:r>
              <a:rPr lang="ru-RU" sz="1800" b="1" dirty="0"/>
              <a:t> да к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чки.</a:t>
            </a:r>
            <a:br>
              <a:rPr lang="ru-RU" sz="1800" b="1" dirty="0"/>
            </a:br>
            <a:r>
              <a:rPr lang="ru-RU" sz="1800" b="1" dirty="0"/>
              <a:t>За куст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чками сид</a:t>
            </a:r>
            <a:r>
              <a:rPr lang="ru-RU" sz="1800" b="1" dirty="0">
                <a:solidFill>
                  <a:srgbClr val="FF0000"/>
                </a:solidFill>
              </a:rPr>
              <a:t>я</a:t>
            </a:r>
            <a:r>
              <a:rPr lang="ru-RU" sz="1800" b="1" dirty="0"/>
              <a:t>т</a:t>
            </a:r>
            <a:br>
              <a:rPr lang="ru-RU" sz="1800" b="1" dirty="0"/>
            </a:br>
            <a:r>
              <a:rPr lang="ru-RU" sz="1800" b="1" dirty="0"/>
              <a:t>И друг др</a:t>
            </a:r>
            <a:r>
              <a:rPr lang="ru-RU" sz="1800" b="1" dirty="0">
                <a:solidFill>
                  <a:srgbClr val="FF0000"/>
                </a:solidFill>
              </a:rPr>
              <a:t>у</a:t>
            </a:r>
            <a:r>
              <a:rPr lang="ru-RU" sz="1800" b="1" dirty="0"/>
              <a:t>гу говор</a:t>
            </a:r>
            <a:r>
              <a:rPr lang="ru-RU" sz="1800" b="1" dirty="0">
                <a:solidFill>
                  <a:srgbClr val="FF0000"/>
                </a:solidFill>
              </a:rPr>
              <a:t>я</a:t>
            </a:r>
            <a:r>
              <a:rPr lang="ru-RU" sz="1800" b="1" dirty="0"/>
              <a:t>т:</a:t>
            </a:r>
            <a:br>
              <a:rPr lang="ru-RU" sz="1800" b="1" dirty="0"/>
            </a:br>
            <a:r>
              <a:rPr lang="ru-RU" sz="1800" b="1" dirty="0"/>
              <a:t>Жить теп</a:t>
            </a:r>
            <a:r>
              <a:rPr lang="ru-RU" sz="1800" b="1" dirty="0">
                <a:solidFill>
                  <a:srgbClr val="FF0000"/>
                </a:solidFill>
              </a:rPr>
              <a:t>е</a:t>
            </a:r>
            <a:r>
              <a:rPr lang="ru-RU" sz="1800" b="1" dirty="0"/>
              <a:t>рь мы б</a:t>
            </a:r>
            <a:r>
              <a:rPr lang="ru-RU" sz="1800" b="1" dirty="0">
                <a:solidFill>
                  <a:srgbClr val="FF0000"/>
                </a:solidFill>
              </a:rPr>
              <a:t>у</a:t>
            </a:r>
            <a:r>
              <a:rPr lang="ru-RU" sz="1800" b="1" dirty="0"/>
              <a:t>дем как?</a:t>
            </a:r>
            <a:br>
              <a:rPr lang="ru-RU" sz="1800" b="1" dirty="0"/>
            </a:br>
            <a:r>
              <a:rPr lang="ru-RU" sz="1800" b="1" dirty="0"/>
              <a:t>Д</a:t>
            </a:r>
            <a:r>
              <a:rPr lang="ru-RU" sz="1800" b="1" dirty="0">
                <a:solidFill>
                  <a:srgbClr val="FF0000"/>
                </a:solidFill>
              </a:rPr>
              <a:t>а</a:t>
            </a:r>
            <a:r>
              <a:rPr lang="ru-RU" sz="1800" b="1" dirty="0"/>
              <a:t>же не предст</a:t>
            </a:r>
            <a:r>
              <a:rPr lang="ru-RU" sz="1800" b="1" dirty="0">
                <a:solidFill>
                  <a:srgbClr val="FF0000"/>
                </a:solidFill>
              </a:rPr>
              <a:t>а</a:t>
            </a:r>
            <a:r>
              <a:rPr lang="ru-RU" sz="1800" b="1" dirty="0"/>
              <a:t>вить</a:t>
            </a:r>
            <a:r>
              <a:rPr lang="ru-RU" sz="1800" b="1" dirty="0" smtClean="0"/>
              <a:t>!</a:t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i="1" dirty="0" smtClean="0">
                <a:solidFill>
                  <a:schemeClr val="tx2"/>
                </a:solidFill>
              </a:rPr>
              <a:t>ЛИСА (</a:t>
            </a:r>
            <a:r>
              <a:rPr lang="ru-RU" sz="1800" b="1" i="1" dirty="0">
                <a:solidFill>
                  <a:schemeClr val="tx2"/>
                </a:solidFill>
              </a:rPr>
              <a:t>Медведю):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>Если сд</a:t>
            </a:r>
            <a:r>
              <a:rPr lang="ru-RU" sz="1800" b="1" dirty="0">
                <a:solidFill>
                  <a:srgbClr val="FF0000"/>
                </a:solidFill>
              </a:rPr>
              <a:t>е</a:t>
            </a:r>
            <a:r>
              <a:rPr lang="ru-RU" sz="1800" b="1" dirty="0"/>
              <a:t>лал что не т</a:t>
            </a:r>
            <a:r>
              <a:rPr lang="ru-RU" sz="1800" b="1" dirty="0">
                <a:solidFill>
                  <a:srgbClr val="FF0000"/>
                </a:solidFill>
              </a:rPr>
              <a:t>а</a:t>
            </a:r>
            <a:r>
              <a:rPr lang="ru-RU" sz="1800" b="1" dirty="0"/>
              <a:t>к,</a:t>
            </a:r>
            <a:br>
              <a:rPr lang="ru-RU" sz="1800" b="1" dirty="0"/>
            </a:br>
            <a:r>
              <a:rPr lang="ru-RU" sz="1800" b="1" dirty="0"/>
              <a:t>То сум</a:t>
            </a:r>
            <a:r>
              <a:rPr lang="ru-RU" sz="1800" b="1" dirty="0">
                <a:solidFill>
                  <a:srgbClr val="FF0000"/>
                </a:solidFill>
              </a:rPr>
              <a:t>е</a:t>
            </a:r>
            <a:r>
              <a:rPr lang="ru-RU" sz="1800" b="1" dirty="0"/>
              <a:t>й испр</a:t>
            </a:r>
            <a:r>
              <a:rPr lang="ru-RU" sz="1800" b="1" dirty="0">
                <a:solidFill>
                  <a:srgbClr val="FF0000"/>
                </a:solidFill>
              </a:rPr>
              <a:t>а</a:t>
            </a:r>
            <a:r>
              <a:rPr lang="ru-RU" sz="1800" b="1" dirty="0"/>
              <a:t>вить</a:t>
            </a:r>
            <a:r>
              <a:rPr lang="ru-RU" sz="1800" b="1" dirty="0" smtClean="0"/>
              <a:t>!</a:t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i="1" dirty="0">
                <a:solidFill>
                  <a:schemeClr val="tx2"/>
                </a:solidFill>
              </a:rPr>
              <a:t>ВОЛК: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>Хоть и винов</a:t>
            </a:r>
            <a:r>
              <a:rPr lang="ru-RU" sz="1800" b="1" dirty="0">
                <a:solidFill>
                  <a:srgbClr val="FF0000"/>
                </a:solidFill>
              </a:rPr>
              <a:t>а</a:t>
            </a:r>
            <a:r>
              <a:rPr lang="ru-RU" sz="1800" b="1" dirty="0"/>
              <a:t>т Медв</a:t>
            </a:r>
            <a:r>
              <a:rPr lang="ru-RU" sz="1800" b="1" dirty="0">
                <a:solidFill>
                  <a:srgbClr val="FF0000"/>
                </a:solidFill>
              </a:rPr>
              <a:t>е</a:t>
            </a:r>
            <a:r>
              <a:rPr lang="ru-RU" sz="1800" b="1" dirty="0"/>
              <a:t>дь,</a:t>
            </a:r>
            <a:br>
              <a:rPr lang="ru-RU" sz="1800" b="1" dirty="0"/>
            </a:br>
            <a:r>
              <a:rPr lang="ru-RU" sz="1800" b="1" dirty="0"/>
              <a:t>Мы ему пом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жем!</a:t>
            </a:r>
            <a:br>
              <a:rPr lang="ru-RU" sz="1800" b="1" dirty="0"/>
            </a:br>
            <a:r>
              <a:rPr lang="ru-RU" sz="1800" b="1" dirty="0"/>
              <a:t>Чем о д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мике жал</a:t>
            </a:r>
            <a:r>
              <a:rPr lang="ru-RU" sz="1800" b="1" dirty="0">
                <a:solidFill>
                  <a:srgbClr val="FF0000"/>
                </a:solidFill>
              </a:rPr>
              <a:t>е</a:t>
            </a:r>
            <a:r>
              <a:rPr lang="ru-RU" sz="1800" b="1" dirty="0"/>
              <a:t>ть,</a:t>
            </a:r>
            <a:br>
              <a:rPr lang="ru-RU" sz="1800" b="1" dirty="0"/>
            </a:br>
            <a:r>
              <a:rPr lang="ru-RU" sz="1800" b="1" dirty="0"/>
              <a:t>Лучше н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вый сл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жим!</a:t>
            </a:r>
            <a:br>
              <a:rPr lang="ru-RU" sz="1800" b="1" dirty="0"/>
            </a:br>
            <a:r>
              <a:rPr lang="ru-RU" sz="1800" b="1" dirty="0"/>
              <a:t>Как постр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им н</a:t>
            </a:r>
            <a:r>
              <a:rPr lang="ru-RU" sz="1800" b="1" dirty="0">
                <a:solidFill>
                  <a:srgbClr val="FF0000"/>
                </a:solidFill>
              </a:rPr>
              <a:t>о</a:t>
            </a:r>
            <a:r>
              <a:rPr lang="ru-RU" sz="1800" b="1" dirty="0"/>
              <a:t>вый дом –</a:t>
            </a:r>
            <a:br>
              <a:rPr lang="ru-RU" sz="1800" b="1" dirty="0"/>
            </a:br>
            <a:r>
              <a:rPr lang="ru-RU" sz="1800" b="1" dirty="0"/>
              <a:t>Зажив</a:t>
            </a:r>
            <a:r>
              <a:rPr lang="ru-RU" sz="1800" b="1" dirty="0">
                <a:solidFill>
                  <a:srgbClr val="FF0000"/>
                </a:solidFill>
              </a:rPr>
              <a:t>ё</a:t>
            </a:r>
            <a:r>
              <a:rPr lang="ru-RU" sz="1800" b="1" dirty="0"/>
              <a:t>м все др</a:t>
            </a:r>
            <a:r>
              <a:rPr lang="ru-RU" sz="1800" b="1" dirty="0">
                <a:solidFill>
                  <a:srgbClr val="FF0000"/>
                </a:solidFill>
              </a:rPr>
              <a:t>у</a:t>
            </a:r>
            <a:r>
              <a:rPr lang="ru-RU" sz="1800" b="1" dirty="0"/>
              <a:t>жно в нём!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800" dirty="0"/>
          </a:p>
        </p:txBody>
      </p:sp>
      <p:pic>
        <p:nvPicPr>
          <p:cNvPr id="4" name="Picture 2" descr="F:\Реч. конференция\Иллюстр. к сказке Теремок\0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47260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851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96136" y="318526"/>
            <a:ext cx="3491880" cy="6263852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latin typeface="+mn-lt"/>
              </a:rPr>
              <a:t/>
            </a:r>
            <a:br>
              <a:rPr lang="ru-RU" sz="2000" b="1" i="1" dirty="0" smtClean="0">
                <a:latin typeface="+mn-lt"/>
              </a:rPr>
            </a:br>
            <a:r>
              <a:rPr lang="ru-RU" sz="2000" b="1" i="1" dirty="0" smtClean="0">
                <a:solidFill>
                  <a:schemeClr val="tx2"/>
                </a:solidFill>
                <a:latin typeface="+mn-lt"/>
              </a:rPr>
              <a:t>СКАЗОЧНИЦА</a:t>
            </a:r>
            <a:r>
              <a:rPr lang="ru-RU" sz="2000" b="1" i="1" dirty="0">
                <a:solidFill>
                  <a:schemeClr val="tx2"/>
                </a:solidFill>
                <a:latin typeface="+mn-lt"/>
              </a:rPr>
              <a:t>:</a:t>
            </a:r>
            <a:r>
              <a:rPr lang="ru-RU" sz="2000" b="1" dirty="0">
                <a:latin typeface="+mn-lt"/>
              </a:rPr>
              <a:t/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сте принял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сь за д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ло,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И раб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та закип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ла!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Кто-то 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лит, кто строг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Кто-то гв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зди забив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День, друг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й идёт раб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та,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Зв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ри тр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дятся с ох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той…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Вот и сн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ва под сосн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й –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Т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рем, но уже больш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й!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К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мнатами 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лон дом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И для вс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х есть 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сто в нём!</a:t>
            </a:r>
            <a:br>
              <a:rPr lang="ru-RU" sz="2000" b="1" dirty="0">
                <a:latin typeface="+mn-lt"/>
              </a:rPr>
            </a:br>
            <a:endParaRPr lang="ru-RU" sz="20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1"/>
            <a:ext cx="4392488" cy="39604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F:\Реч. конференция\Иллюстр. к сказке Теремок\стоят новый терем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8526"/>
            <a:ext cx="5256584" cy="621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9547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3014066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 smtClean="0">
                <a:latin typeface="+mn-lt"/>
              </a:rPr>
              <a:t>Зв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 smtClean="0">
                <a:latin typeface="+mn-lt"/>
              </a:rPr>
              <a:t>ри </a:t>
            </a:r>
            <a:r>
              <a:rPr lang="ru-RU" sz="2000" b="1" dirty="0">
                <a:latin typeface="+mn-lt"/>
              </a:rPr>
              <a:t>др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жно т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м жив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т.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 теремк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 пок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й, уют…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Д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ло к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ждый сво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 зн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И друг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му помог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2000" b="1" dirty="0">
                <a:latin typeface="+mn-lt"/>
              </a:rPr>
              <a:t>шка 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сенки по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т,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ничком пол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2000" b="1" dirty="0">
                <a:latin typeface="+mn-lt"/>
              </a:rPr>
              <a:t> мет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т.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Ей Ляг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шка помог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ет: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ет пол, бель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 стир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З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йка хв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рост собир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 балал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ечку игр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А Лис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чка-повар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ха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С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п и к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шу 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рит 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хо!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Ну, а 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лк – в запл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тах бок,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Сторож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т наш терем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к!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Медв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дь 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секу зав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л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И теп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рь разв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дит пч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л.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Для друз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й есть 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д </a:t>
            </a:r>
            <a:r>
              <a:rPr lang="ru-RU" sz="2000" b="1" dirty="0" smtClean="0">
                <a:latin typeface="+mn-lt"/>
              </a:rPr>
              <a:t>  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                            душ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 smtClean="0">
                <a:latin typeface="+mn-lt"/>
              </a:rPr>
              <a:t>стый</a:t>
            </a:r>
            <a:r>
              <a:rPr lang="ru-RU" sz="2000" b="1" dirty="0">
                <a:latin typeface="+mn-lt"/>
              </a:rPr>
              <a:t>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Вк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сный, сл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дкий, </a:t>
            </a: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dirty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                           золот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 smtClean="0">
                <a:latin typeface="+mn-lt"/>
              </a:rPr>
              <a:t>стый</a:t>
            </a:r>
            <a:r>
              <a:rPr lang="ru-RU" sz="2000" b="1" dirty="0">
                <a:latin typeface="+mn-lt"/>
              </a:rPr>
              <a:t>!</a:t>
            </a:r>
            <a:br>
              <a:rPr lang="ru-RU" sz="2000" b="1" dirty="0">
                <a:latin typeface="+mn-lt"/>
              </a:rPr>
            </a:br>
            <a:r>
              <a:rPr lang="ru-RU" sz="2000" b="1" dirty="0" smtClean="0">
                <a:latin typeface="+mn-lt"/>
              </a:rPr>
              <a:t>Хорош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 smtClean="0">
                <a:latin typeface="+mn-lt"/>
              </a:rPr>
              <a:t> им в терем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 smtClean="0">
                <a:latin typeface="+mn-lt"/>
              </a:rPr>
              <a:t>чке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В ск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 smtClean="0">
                <a:latin typeface="+mn-lt"/>
              </a:rPr>
              <a:t>зочном лес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 smtClean="0">
                <a:latin typeface="+mn-lt"/>
              </a:rPr>
              <a:t>-лес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 smtClean="0">
                <a:latin typeface="+mn-lt"/>
              </a:rPr>
              <a:t>чке…!</a:t>
            </a:r>
            <a:br>
              <a:rPr lang="ru-RU" sz="2000" b="1" dirty="0" smtClean="0">
                <a:latin typeface="+mn-lt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b="1" dirty="0"/>
          </a:p>
        </p:txBody>
      </p:sp>
      <p:pic>
        <p:nvPicPr>
          <p:cNvPr id="8194" name="Picture 2" descr="F:\Реч. конференция\Иллюстр. к сказке Теремок\7f2ee35105be174a0b78f36cf71023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620688"/>
            <a:ext cx="6075842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73248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bibl.com.ua/pars_docs/refs/32/31337/31337_html_46b9fd5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4060" y="305788"/>
            <a:ext cx="7920880" cy="62579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3" y="2780928"/>
            <a:ext cx="7859217" cy="3345235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C00000"/>
                </a:solidFill>
              </a:rPr>
              <a:t>   </a:t>
            </a:r>
            <a:r>
              <a:rPr lang="ru-RU" sz="6000" b="1" i="1" dirty="0" smtClean="0">
                <a:solidFill>
                  <a:srgbClr val="C00000"/>
                </a:solidFill>
              </a:rPr>
              <a:t>СКАЗКЕ – КОНЕЦ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55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292080" y="260650"/>
            <a:ext cx="3672408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i="1" dirty="0" smtClean="0"/>
              <a:t>Подготовили:</a:t>
            </a:r>
            <a:r>
              <a:rPr lang="ru-RU" sz="1100" b="1" i="1" dirty="0"/>
              <a:t> </a:t>
            </a:r>
            <a:endParaRPr lang="ru-RU" sz="1100" b="1" i="1" dirty="0" smtClean="0"/>
          </a:p>
          <a:p>
            <a:pPr marL="0" indent="0" algn="ctr">
              <a:buNone/>
            </a:pPr>
            <a:r>
              <a:rPr lang="ru-RU" sz="2800" dirty="0" smtClean="0"/>
              <a:t>учитель </a:t>
            </a:r>
          </a:p>
          <a:p>
            <a:pPr marL="0" indent="0" algn="ctr">
              <a:buNone/>
            </a:pPr>
            <a:r>
              <a:rPr lang="ru-RU" sz="2800" dirty="0" smtClean="0"/>
              <a:t>индивидуальной работы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Горелова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Татьяна Юрьевна</a:t>
            </a:r>
          </a:p>
          <a:p>
            <a:pPr marL="0" indent="0" algn="ctr">
              <a:buNone/>
            </a:pPr>
            <a:r>
              <a:rPr lang="ru-RU" sz="2800" dirty="0" smtClean="0"/>
              <a:t>и  ребята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из </a:t>
            </a:r>
            <a:r>
              <a:rPr lang="ru-RU" b="1" dirty="0" smtClean="0">
                <a:solidFill>
                  <a:srgbClr val="FF0000"/>
                </a:solidFill>
              </a:rPr>
              <a:t>1а, 3б, 4а, 8а классов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F:\Реч. конференция\Иллюстр. к сказке Теремок\вся сказ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64" y="260649"/>
            <a:ext cx="4866900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89304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599" y="18757"/>
            <a:ext cx="8229600" cy="34563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Действующие лица и исполнители:</a:t>
            </a:r>
            <a:br>
              <a:rPr lang="ru-RU" sz="3200" b="1" dirty="0" smtClean="0"/>
            </a:br>
            <a:r>
              <a:rPr lang="ru-RU" sz="2800" b="1" i="1" dirty="0" smtClean="0">
                <a:solidFill>
                  <a:schemeClr val="tx2"/>
                </a:solidFill>
              </a:rPr>
              <a:t>Сказочница</a:t>
            </a:r>
            <a:r>
              <a:rPr lang="ru-RU" sz="2800" i="1" dirty="0" smtClean="0"/>
              <a:t> – Алёна Смирнова (8а класс)</a:t>
            </a:r>
            <a:br>
              <a:rPr lang="ru-RU" sz="2800" i="1" dirty="0" smtClean="0"/>
            </a:br>
            <a:r>
              <a:rPr lang="ru-RU" sz="2800" b="1" i="1" dirty="0" smtClean="0">
                <a:solidFill>
                  <a:schemeClr val="tx2"/>
                </a:solidFill>
              </a:rPr>
              <a:t>Мышка</a:t>
            </a:r>
            <a:r>
              <a:rPr lang="ru-RU" sz="2800" i="1" dirty="0" smtClean="0"/>
              <a:t> – Мочалов Саша (1б класс)</a:t>
            </a:r>
            <a:br>
              <a:rPr lang="ru-RU" sz="2800" i="1" dirty="0" smtClean="0"/>
            </a:br>
            <a:r>
              <a:rPr lang="ru-RU" sz="2800" b="1" i="1" dirty="0" smtClean="0">
                <a:solidFill>
                  <a:schemeClr val="tx2"/>
                </a:solidFill>
              </a:rPr>
              <a:t>Лягушка</a:t>
            </a:r>
            <a:r>
              <a:rPr lang="ru-RU" sz="2800" i="1" dirty="0" smtClean="0"/>
              <a:t> – Соня </a:t>
            </a:r>
            <a:r>
              <a:rPr lang="ru-RU" sz="2800" i="1" dirty="0" err="1" smtClean="0"/>
              <a:t>Золовкина</a:t>
            </a:r>
            <a:r>
              <a:rPr lang="ru-RU" sz="2800" i="1" dirty="0" smtClean="0"/>
              <a:t> (1б класс)</a:t>
            </a:r>
            <a:br>
              <a:rPr lang="ru-RU" sz="2800" i="1" dirty="0" smtClean="0"/>
            </a:br>
            <a:r>
              <a:rPr lang="ru-RU" sz="2800" b="1" i="1" dirty="0" smtClean="0">
                <a:solidFill>
                  <a:schemeClr val="tx2"/>
                </a:solidFill>
              </a:rPr>
              <a:t>Зайка</a:t>
            </a:r>
            <a:r>
              <a:rPr lang="ru-RU" sz="2800" i="1" dirty="0" smtClean="0"/>
              <a:t> – Андрей Сысоев (1б класс)</a:t>
            </a:r>
            <a:br>
              <a:rPr lang="ru-RU" sz="2800" i="1" dirty="0" smtClean="0"/>
            </a:br>
            <a:r>
              <a:rPr lang="ru-RU" sz="2800" b="1" i="1" dirty="0" smtClean="0">
                <a:solidFill>
                  <a:schemeClr val="tx2"/>
                </a:solidFill>
              </a:rPr>
              <a:t>Лиса</a:t>
            </a:r>
            <a:r>
              <a:rPr lang="ru-RU" sz="2800" i="1" dirty="0" smtClean="0"/>
              <a:t> – Саша Колосова (4а класс)</a:t>
            </a:r>
            <a:br>
              <a:rPr lang="ru-RU" sz="2800" i="1" dirty="0" smtClean="0"/>
            </a:br>
            <a:r>
              <a:rPr lang="ru-RU" sz="2800" b="1" i="1" dirty="0" smtClean="0">
                <a:solidFill>
                  <a:schemeClr val="tx2"/>
                </a:solidFill>
              </a:rPr>
              <a:t>Волк</a:t>
            </a:r>
            <a:r>
              <a:rPr lang="ru-RU" sz="2800" i="1" dirty="0" smtClean="0"/>
              <a:t> – Ваня </a:t>
            </a:r>
            <a:r>
              <a:rPr lang="ru-RU" sz="2800" i="1" dirty="0" err="1" smtClean="0"/>
              <a:t>Дымура</a:t>
            </a:r>
            <a:r>
              <a:rPr lang="ru-RU" sz="2800" i="1" dirty="0" smtClean="0"/>
              <a:t> (3б класс)</a:t>
            </a:r>
            <a:br>
              <a:rPr lang="ru-RU" sz="2800" i="1" dirty="0" smtClean="0"/>
            </a:br>
            <a:r>
              <a:rPr lang="ru-RU" sz="2800" b="1" i="1" dirty="0" smtClean="0">
                <a:solidFill>
                  <a:schemeClr val="tx2"/>
                </a:solidFill>
              </a:rPr>
              <a:t>Медведь</a:t>
            </a: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800" i="1" dirty="0" smtClean="0"/>
              <a:t>– Никита </a:t>
            </a:r>
            <a:r>
              <a:rPr lang="ru-RU" sz="2800" i="1" dirty="0" err="1" smtClean="0"/>
              <a:t>Баландин</a:t>
            </a:r>
            <a:r>
              <a:rPr lang="ru-RU" sz="2800" i="1" dirty="0" smtClean="0"/>
              <a:t> (3б класс)</a:t>
            </a:r>
            <a:br>
              <a:rPr lang="ru-RU" sz="2800" i="1" dirty="0" smtClean="0"/>
            </a:b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4328" y="5877272"/>
            <a:ext cx="658417" cy="248891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4" name="Picture 2" descr="F:\Реч. конференция\Иллюстр. к сказке Теремок\4500430-135487835846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933"/>
          <a:stretch/>
        </p:blipFill>
        <p:spPr bwMode="auto">
          <a:xfrm>
            <a:off x="370599" y="3573016"/>
            <a:ext cx="8264174" cy="302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99225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Реч. конференция\Иллюстр. к сказке Теремок\00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896544" cy="5836681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80112" y="332656"/>
            <a:ext cx="324036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</a:rPr>
              <a:t>СКАЗОЧНИЦА: </a:t>
            </a:r>
          </a:p>
          <a:p>
            <a:r>
              <a:rPr lang="ru-RU" b="1" dirty="0" smtClean="0"/>
              <a:t>Гд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-то </a:t>
            </a:r>
            <a:r>
              <a:rPr lang="ru-RU" b="1" dirty="0"/>
              <a:t>в ск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зочном лес</a:t>
            </a:r>
            <a:r>
              <a:rPr lang="ru-RU" b="1" dirty="0">
                <a:solidFill>
                  <a:srgbClr val="FF0000"/>
                </a:solidFill>
              </a:rPr>
              <a:t>у</a:t>
            </a:r>
            <a:r>
              <a:rPr lang="ru-RU" b="1" dirty="0"/>
              <a:t>,</a:t>
            </a:r>
            <a:br>
              <a:rPr lang="ru-RU" b="1" dirty="0"/>
            </a:br>
            <a:r>
              <a:rPr lang="ru-RU" b="1" dirty="0"/>
              <a:t>Где нет тр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пок и дор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г,</a:t>
            </a:r>
            <a:br>
              <a:rPr lang="ru-RU" b="1" dirty="0"/>
            </a:br>
            <a:r>
              <a:rPr lang="ru-RU" b="1" dirty="0"/>
              <a:t>Где с цвет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чков пь</a:t>
            </a:r>
            <a:r>
              <a:rPr lang="ru-RU" b="1" dirty="0">
                <a:solidFill>
                  <a:srgbClr val="FF0000"/>
                </a:solidFill>
              </a:rPr>
              <a:t>ю</a:t>
            </a:r>
            <a:r>
              <a:rPr lang="ru-RU" b="1" dirty="0"/>
              <a:t>т рос</a:t>
            </a:r>
            <a:r>
              <a:rPr lang="ru-RU" b="1" dirty="0">
                <a:solidFill>
                  <a:srgbClr val="FF0000"/>
                </a:solidFill>
              </a:rPr>
              <a:t>у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И пчел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, и мотыл</a:t>
            </a:r>
            <a:r>
              <a:rPr lang="ru-RU" b="1" dirty="0">
                <a:solidFill>
                  <a:srgbClr val="FF0000"/>
                </a:solidFill>
              </a:rPr>
              <a:t>ё</a:t>
            </a:r>
            <a:r>
              <a:rPr lang="ru-RU" b="1" dirty="0"/>
              <a:t>к,</a:t>
            </a:r>
            <a:br>
              <a:rPr lang="ru-RU" b="1" dirty="0"/>
            </a:br>
            <a:r>
              <a:rPr lang="ru-RU" b="1" dirty="0"/>
              <a:t>Т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м, под ст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рою сосн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й –</a:t>
            </a:r>
            <a:br>
              <a:rPr lang="ru-RU" b="1" dirty="0"/>
            </a:br>
            <a:r>
              <a:rPr lang="ru-RU" b="1" dirty="0"/>
              <a:t>Терем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чек небольш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й…</a:t>
            </a:r>
          </a:p>
          <a:p>
            <a:r>
              <a:rPr lang="ru-RU" b="1" dirty="0"/>
              <a:t>Мимо М</a:t>
            </a:r>
            <a:r>
              <a:rPr lang="ru-RU" b="1" dirty="0">
                <a:solidFill>
                  <a:srgbClr val="FF0000"/>
                </a:solidFill>
              </a:rPr>
              <a:t>ы</a:t>
            </a:r>
            <a:r>
              <a:rPr lang="ru-RU" b="1" dirty="0"/>
              <a:t>шка пробег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ла,</a:t>
            </a:r>
            <a:br>
              <a:rPr lang="ru-RU" b="1" dirty="0"/>
            </a:br>
            <a:r>
              <a:rPr lang="ru-RU" b="1" dirty="0"/>
              <a:t>Терем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чек увид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ла…</a:t>
            </a:r>
          </a:p>
          <a:p>
            <a:r>
              <a:rPr lang="ru-RU" b="1" dirty="0"/>
              <a:t>Вст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ла на зав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линку,</a:t>
            </a:r>
            <a:br>
              <a:rPr lang="ru-RU" b="1" dirty="0"/>
            </a:br>
            <a:r>
              <a:rPr lang="ru-RU" b="1" dirty="0"/>
              <a:t>Постуч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ла в ст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венку</a:t>
            </a:r>
            <a:r>
              <a:rPr lang="ru-RU" b="1" dirty="0" smtClean="0"/>
              <a:t>…</a:t>
            </a:r>
            <a:endParaRPr lang="ru-RU" b="1" dirty="0"/>
          </a:p>
          <a:p>
            <a:r>
              <a:rPr lang="ru-RU" b="1" i="1" dirty="0">
                <a:solidFill>
                  <a:schemeClr val="tx2"/>
                </a:solidFill>
              </a:rPr>
              <a:t>МЫШКА: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Тук-тук-тук!</a:t>
            </a:r>
          </a:p>
          <a:p>
            <a:r>
              <a:rPr lang="ru-RU" b="1" dirty="0"/>
              <a:t>Кто-кт</a:t>
            </a:r>
            <a:r>
              <a:rPr lang="ru-RU" b="1" dirty="0">
                <a:solidFill>
                  <a:srgbClr val="FF0000"/>
                </a:solidFill>
              </a:rPr>
              <a:t>о </a:t>
            </a:r>
            <a:r>
              <a:rPr lang="ru-RU" b="1" dirty="0"/>
              <a:t>в терем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чке жив</a:t>
            </a:r>
            <a:r>
              <a:rPr lang="ru-RU" b="1" dirty="0">
                <a:solidFill>
                  <a:srgbClr val="FF0000"/>
                </a:solidFill>
              </a:rPr>
              <a:t>ё</a:t>
            </a:r>
            <a:r>
              <a:rPr lang="ru-RU" b="1" dirty="0"/>
              <a:t>т?</a:t>
            </a:r>
            <a:br>
              <a:rPr lang="ru-RU" b="1" dirty="0"/>
            </a:br>
            <a:r>
              <a:rPr lang="ru-RU" b="1" dirty="0"/>
              <a:t>Кто-кт</a:t>
            </a:r>
            <a:r>
              <a:rPr lang="ru-RU" b="1" dirty="0">
                <a:solidFill>
                  <a:srgbClr val="FF0000"/>
                </a:solidFill>
              </a:rPr>
              <a:t>о </a:t>
            </a:r>
            <a:r>
              <a:rPr lang="ru-RU" b="1" dirty="0"/>
              <a:t>в невыс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ком жив</a:t>
            </a:r>
            <a:r>
              <a:rPr lang="ru-RU" b="1" dirty="0">
                <a:solidFill>
                  <a:srgbClr val="FF0000"/>
                </a:solidFill>
              </a:rPr>
              <a:t>ё</a:t>
            </a:r>
            <a:r>
              <a:rPr lang="ru-RU" b="1" dirty="0"/>
              <a:t>т</a:t>
            </a:r>
            <a:r>
              <a:rPr lang="ru-RU" b="1" dirty="0" smtClean="0"/>
              <a:t>?</a:t>
            </a:r>
            <a:endParaRPr lang="ru-RU" b="1" dirty="0"/>
          </a:p>
          <a:p>
            <a:endParaRPr lang="ru-RU" b="1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tx2"/>
                </a:solidFill>
              </a:rPr>
              <a:t>СКАЗОЧНИЦА</a:t>
            </a:r>
            <a:r>
              <a:rPr lang="ru-RU" b="1" i="1" dirty="0">
                <a:solidFill>
                  <a:schemeClr val="tx2"/>
                </a:solidFill>
              </a:rPr>
              <a:t>: 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Т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лько тишин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 в отв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т…</a:t>
            </a:r>
          </a:p>
          <a:p>
            <a:r>
              <a:rPr lang="ru-RU" b="1" dirty="0"/>
              <a:t>Чт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 же, зд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сь хоз</a:t>
            </a:r>
            <a:r>
              <a:rPr lang="ru-RU" b="1" dirty="0">
                <a:solidFill>
                  <a:srgbClr val="FF0000"/>
                </a:solidFill>
              </a:rPr>
              <a:t>я</a:t>
            </a:r>
            <a:r>
              <a:rPr lang="ru-RU" b="1" dirty="0"/>
              <a:t>ев н</a:t>
            </a:r>
            <a:r>
              <a:rPr lang="ru-RU" b="1" dirty="0">
                <a:solidFill>
                  <a:srgbClr val="FF0000"/>
                </a:solidFill>
              </a:rPr>
              <a:t>е</a:t>
            </a:r>
            <a:r>
              <a:rPr lang="ru-RU" b="1" dirty="0"/>
              <a:t>т?</a:t>
            </a:r>
          </a:p>
          <a:p>
            <a:r>
              <a:rPr lang="ru-RU" b="1" i="1" dirty="0">
                <a:solidFill>
                  <a:schemeClr val="tx2"/>
                </a:solidFill>
              </a:rPr>
              <a:t>МЫШКА: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В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/>
              <a:t>дно, т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к том</a:t>
            </a:r>
            <a:r>
              <a:rPr lang="ru-RU" b="1" dirty="0">
                <a:solidFill>
                  <a:srgbClr val="FF0000"/>
                </a:solidFill>
              </a:rPr>
              <a:t>у</a:t>
            </a:r>
            <a:r>
              <a:rPr lang="ru-RU" b="1" dirty="0"/>
              <a:t> и б</a:t>
            </a:r>
            <a:r>
              <a:rPr lang="ru-RU" b="1" dirty="0">
                <a:solidFill>
                  <a:srgbClr val="FF0000"/>
                </a:solidFill>
              </a:rPr>
              <a:t>ы</a:t>
            </a:r>
            <a:r>
              <a:rPr lang="ru-RU" b="1" dirty="0"/>
              <a:t>ть –</a:t>
            </a:r>
            <a:br>
              <a:rPr lang="ru-RU" b="1" dirty="0"/>
            </a:br>
            <a:r>
              <a:rPr lang="ru-RU" b="1" dirty="0"/>
              <a:t>Ст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/>
              <a:t>ну в терем</a:t>
            </a:r>
            <a:r>
              <a:rPr lang="ru-RU" b="1" dirty="0">
                <a:solidFill>
                  <a:srgbClr val="FF0000"/>
                </a:solidFill>
              </a:rPr>
              <a:t>о</a:t>
            </a:r>
            <a:r>
              <a:rPr lang="ru-RU" b="1" dirty="0"/>
              <a:t>чке ж</a:t>
            </a:r>
            <a:r>
              <a:rPr lang="ru-RU" b="1" dirty="0">
                <a:solidFill>
                  <a:srgbClr val="FF0000"/>
                </a:solidFill>
              </a:rPr>
              <a:t>и</a:t>
            </a:r>
            <a:r>
              <a:rPr lang="ru-RU" b="1" dirty="0"/>
              <a:t>ть!</a:t>
            </a:r>
          </a:p>
        </p:txBody>
      </p:sp>
    </p:spTree>
    <p:extLst>
      <p:ext uri="{BB962C8B-B14F-4D97-AF65-F5344CB8AC3E}">
        <p14:creationId xmlns:p14="http://schemas.microsoft.com/office/powerpoint/2010/main" val="15434480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116632"/>
            <a:ext cx="3250704" cy="6912768"/>
          </a:xfrm>
        </p:spPr>
        <p:txBody>
          <a:bodyPr>
            <a:noAutofit/>
          </a:bodyPr>
          <a:lstStyle/>
          <a:p>
            <a:pPr algn="l"/>
            <a:r>
              <a:rPr lang="ru-RU" sz="1900" b="1" i="1" dirty="0">
                <a:solidFill>
                  <a:schemeClr val="tx2"/>
                </a:solidFill>
              </a:rPr>
              <a:t>СКАЗОЧНИЦА: </a:t>
            </a:r>
            <a:r>
              <a:rPr lang="ru-RU" sz="1900" b="1" dirty="0"/>
              <a:t/>
            </a:r>
            <a:br>
              <a:rPr lang="ru-RU" sz="1900" b="1" dirty="0"/>
            </a:br>
            <a:r>
              <a:rPr lang="ru-RU" sz="1900" b="1" dirty="0"/>
              <a:t>М</a:t>
            </a:r>
            <a:r>
              <a:rPr lang="ru-RU" sz="1900" b="1" dirty="0">
                <a:solidFill>
                  <a:srgbClr val="FF0000"/>
                </a:solidFill>
              </a:rPr>
              <a:t>ы</a:t>
            </a:r>
            <a:r>
              <a:rPr lang="ru-RU" sz="1900" b="1" dirty="0"/>
              <a:t>шка п</a:t>
            </a:r>
            <a:r>
              <a:rPr lang="ru-RU" sz="1900" b="1" dirty="0">
                <a:solidFill>
                  <a:srgbClr val="FF0000"/>
                </a:solidFill>
              </a:rPr>
              <a:t>е</a:t>
            </a:r>
            <a:r>
              <a:rPr lang="ru-RU" sz="1900" b="1" dirty="0"/>
              <a:t>сенки по</a:t>
            </a:r>
            <a:r>
              <a:rPr lang="ru-RU" sz="1900" b="1" dirty="0">
                <a:solidFill>
                  <a:srgbClr val="FF0000"/>
                </a:solidFill>
              </a:rPr>
              <a:t>ё</a:t>
            </a:r>
            <a:r>
              <a:rPr lang="ru-RU" sz="1900" b="1" dirty="0"/>
              <a:t>т,</a:t>
            </a:r>
            <a:br>
              <a:rPr lang="ru-RU" sz="1900" b="1" dirty="0"/>
            </a:br>
            <a:r>
              <a:rPr lang="ru-RU" sz="1900" b="1" dirty="0"/>
              <a:t>В</a:t>
            </a:r>
            <a:r>
              <a:rPr lang="ru-RU" sz="1900" b="1" dirty="0">
                <a:solidFill>
                  <a:srgbClr val="FF0000"/>
                </a:solidFill>
              </a:rPr>
              <a:t>е</a:t>
            </a:r>
            <a:r>
              <a:rPr lang="ru-RU" sz="1900" b="1" dirty="0"/>
              <a:t>ничком пол</a:t>
            </a:r>
            <a:r>
              <a:rPr lang="ru-RU" sz="1900" b="1" dirty="0">
                <a:solidFill>
                  <a:srgbClr val="FF0000"/>
                </a:solidFill>
              </a:rPr>
              <a:t>ы</a:t>
            </a:r>
            <a:r>
              <a:rPr lang="ru-RU" sz="1900" b="1" dirty="0"/>
              <a:t> мет</a:t>
            </a:r>
            <a:r>
              <a:rPr lang="ru-RU" sz="1900" b="1" dirty="0">
                <a:solidFill>
                  <a:srgbClr val="FF0000"/>
                </a:solidFill>
              </a:rPr>
              <a:t>ё</a:t>
            </a:r>
            <a:r>
              <a:rPr lang="ru-RU" sz="1900" b="1" dirty="0"/>
              <a:t>т.</a:t>
            </a:r>
            <a:br>
              <a:rPr lang="ru-RU" sz="1900" b="1" dirty="0"/>
            </a:br>
            <a:r>
              <a:rPr lang="ru-RU" sz="1900" b="1" dirty="0"/>
              <a:t>Вдр</a:t>
            </a:r>
            <a:r>
              <a:rPr lang="ru-RU" sz="1900" b="1" dirty="0">
                <a:solidFill>
                  <a:srgbClr val="FF0000"/>
                </a:solidFill>
              </a:rPr>
              <a:t>у</a:t>
            </a:r>
            <a:r>
              <a:rPr lang="ru-RU" sz="1900" b="1" dirty="0"/>
              <a:t>г Ляг</a:t>
            </a:r>
            <a:r>
              <a:rPr lang="ru-RU" sz="1900" b="1" dirty="0">
                <a:solidFill>
                  <a:srgbClr val="FF0000"/>
                </a:solidFill>
              </a:rPr>
              <a:t>у</a:t>
            </a:r>
            <a:r>
              <a:rPr lang="ru-RU" sz="1900" b="1" dirty="0"/>
              <a:t>шка прискак</a:t>
            </a:r>
            <a:r>
              <a:rPr lang="ru-RU" sz="1900" b="1" dirty="0">
                <a:solidFill>
                  <a:srgbClr val="FF0000"/>
                </a:solidFill>
              </a:rPr>
              <a:t>а</a:t>
            </a:r>
            <a:r>
              <a:rPr lang="ru-RU" sz="1900" b="1" dirty="0"/>
              <a:t>ла,</a:t>
            </a:r>
            <a:br>
              <a:rPr lang="ru-RU" sz="1900" b="1" dirty="0"/>
            </a:br>
            <a:r>
              <a:rPr lang="ru-RU" sz="1900" b="1" dirty="0"/>
              <a:t>Терем</a:t>
            </a:r>
            <a:r>
              <a:rPr lang="ru-RU" sz="1900" b="1" dirty="0">
                <a:solidFill>
                  <a:srgbClr val="FF0000"/>
                </a:solidFill>
              </a:rPr>
              <a:t>о</a:t>
            </a:r>
            <a:r>
              <a:rPr lang="ru-RU" sz="1900" b="1" dirty="0"/>
              <a:t>чек увид</a:t>
            </a:r>
            <a:r>
              <a:rPr lang="ru-RU" sz="1900" b="1" dirty="0">
                <a:solidFill>
                  <a:srgbClr val="FF0000"/>
                </a:solidFill>
              </a:rPr>
              <a:t>а</a:t>
            </a:r>
            <a:r>
              <a:rPr lang="ru-RU" sz="1900" b="1" dirty="0"/>
              <a:t>ла.</a:t>
            </a:r>
            <a:br>
              <a:rPr lang="ru-RU" sz="1900" b="1" dirty="0"/>
            </a:br>
            <a:r>
              <a:rPr lang="ru-RU" sz="1900" b="1" i="1" dirty="0">
                <a:solidFill>
                  <a:schemeClr val="tx2"/>
                </a:solidFill>
              </a:rPr>
              <a:t>ЛЯГУШКА:</a:t>
            </a:r>
            <a:r>
              <a:rPr lang="ru-RU" sz="1900" b="1" dirty="0"/>
              <a:t/>
            </a:r>
            <a:br>
              <a:rPr lang="ru-RU" sz="1900" b="1" dirty="0"/>
            </a:br>
            <a:r>
              <a:rPr lang="ru-RU" sz="1900" b="1" dirty="0"/>
              <a:t>Кт</a:t>
            </a:r>
            <a:r>
              <a:rPr lang="ru-RU" sz="1900" b="1" dirty="0">
                <a:solidFill>
                  <a:srgbClr val="FF0000"/>
                </a:solidFill>
              </a:rPr>
              <a:t>о</a:t>
            </a:r>
            <a:r>
              <a:rPr lang="ru-RU" sz="1900" b="1" dirty="0"/>
              <a:t> же в теремк</a:t>
            </a:r>
            <a:r>
              <a:rPr lang="ru-RU" sz="1900" b="1" dirty="0">
                <a:solidFill>
                  <a:srgbClr val="FF0000"/>
                </a:solidFill>
              </a:rPr>
              <a:t>е </a:t>
            </a:r>
            <a:r>
              <a:rPr lang="ru-RU" sz="1900" b="1" dirty="0"/>
              <a:t>жив</a:t>
            </a:r>
            <a:r>
              <a:rPr lang="ru-RU" sz="1900" b="1" dirty="0">
                <a:solidFill>
                  <a:srgbClr val="FF0000"/>
                </a:solidFill>
              </a:rPr>
              <a:t>ё</a:t>
            </a:r>
            <a:r>
              <a:rPr lang="ru-RU" sz="1900" b="1" dirty="0"/>
              <a:t>т?</a:t>
            </a:r>
            <a:br>
              <a:rPr lang="ru-RU" sz="1900" b="1" dirty="0"/>
            </a:br>
            <a:r>
              <a:rPr lang="ru-RU" sz="1900" b="1" dirty="0"/>
              <a:t>Кт</a:t>
            </a:r>
            <a:r>
              <a:rPr lang="ru-RU" sz="1900" b="1" dirty="0">
                <a:solidFill>
                  <a:srgbClr val="FF0000"/>
                </a:solidFill>
              </a:rPr>
              <a:t>о</a:t>
            </a:r>
            <a:r>
              <a:rPr lang="ru-RU" sz="1900" b="1" dirty="0"/>
              <a:t> там п</a:t>
            </a:r>
            <a:r>
              <a:rPr lang="ru-RU" sz="1900" b="1" dirty="0">
                <a:solidFill>
                  <a:srgbClr val="FF0000"/>
                </a:solidFill>
              </a:rPr>
              <a:t>е</a:t>
            </a:r>
            <a:r>
              <a:rPr lang="ru-RU" sz="1900" b="1" dirty="0"/>
              <a:t>сенки по</a:t>
            </a:r>
            <a:r>
              <a:rPr lang="ru-RU" sz="1900" b="1" dirty="0">
                <a:solidFill>
                  <a:srgbClr val="FF0000"/>
                </a:solidFill>
              </a:rPr>
              <a:t>ё</a:t>
            </a:r>
            <a:r>
              <a:rPr lang="ru-RU" sz="1900" b="1" dirty="0"/>
              <a:t>т?</a:t>
            </a:r>
            <a:br>
              <a:rPr lang="ru-RU" sz="1900" b="1" dirty="0"/>
            </a:br>
            <a:r>
              <a:rPr lang="ru-RU" sz="1900" b="1" dirty="0"/>
              <a:t>Тук-тук-тук!</a:t>
            </a:r>
            <a:br>
              <a:rPr lang="ru-RU" sz="1900" b="1" dirty="0"/>
            </a:br>
            <a:r>
              <a:rPr lang="ru-RU" sz="1900" b="1" dirty="0"/>
              <a:t>Кто-кт</a:t>
            </a:r>
            <a:r>
              <a:rPr lang="ru-RU" sz="1900" b="1" dirty="0">
                <a:solidFill>
                  <a:srgbClr val="FF0000"/>
                </a:solidFill>
              </a:rPr>
              <a:t>о</a:t>
            </a:r>
            <a:r>
              <a:rPr lang="ru-RU" sz="1900" b="1" dirty="0"/>
              <a:t> в терем</a:t>
            </a:r>
            <a:r>
              <a:rPr lang="ru-RU" sz="1900" b="1" dirty="0">
                <a:solidFill>
                  <a:srgbClr val="FF0000"/>
                </a:solidFill>
              </a:rPr>
              <a:t>о</a:t>
            </a:r>
            <a:r>
              <a:rPr lang="ru-RU" sz="1900" b="1" dirty="0"/>
              <a:t>чке жив</a:t>
            </a:r>
            <a:r>
              <a:rPr lang="ru-RU" sz="1900" b="1" dirty="0">
                <a:solidFill>
                  <a:srgbClr val="FF0000"/>
                </a:solidFill>
              </a:rPr>
              <a:t>ё</a:t>
            </a:r>
            <a:r>
              <a:rPr lang="ru-RU" sz="1900" b="1" dirty="0"/>
              <a:t>т?</a:t>
            </a:r>
            <a:br>
              <a:rPr lang="ru-RU" sz="1900" b="1" dirty="0"/>
            </a:br>
            <a:r>
              <a:rPr lang="ru-RU" sz="1900" b="1" dirty="0"/>
              <a:t>Кто-кт</a:t>
            </a:r>
            <a:r>
              <a:rPr lang="ru-RU" sz="1900" b="1" dirty="0">
                <a:solidFill>
                  <a:srgbClr val="FF0000"/>
                </a:solidFill>
              </a:rPr>
              <a:t>о </a:t>
            </a:r>
            <a:r>
              <a:rPr lang="ru-RU" sz="1900" b="1" dirty="0"/>
              <a:t>в невыс</a:t>
            </a:r>
            <a:r>
              <a:rPr lang="ru-RU" sz="1900" b="1" dirty="0">
                <a:solidFill>
                  <a:srgbClr val="FF0000"/>
                </a:solidFill>
              </a:rPr>
              <a:t>о</a:t>
            </a:r>
            <a:r>
              <a:rPr lang="ru-RU" sz="1900" b="1" dirty="0"/>
              <a:t>ком жив</a:t>
            </a:r>
            <a:r>
              <a:rPr lang="ru-RU" sz="1900" b="1" dirty="0">
                <a:solidFill>
                  <a:srgbClr val="FF0000"/>
                </a:solidFill>
              </a:rPr>
              <a:t>ё</a:t>
            </a:r>
            <a:r>
              <a:rPr lang="ru-RU" sz="1900" b="1" dirty="0"/>
              <a:t>т?</a:t>
            </a:r>
            <a:br>
              <a:rPr lang="ru-RU" sz="1900" b="1" dirty="0"/>
            </a:br>
            <a:r>
              <a:rPr lang="ru-RU" sz="1900" b="1" i="1" dirty="0">
                <a:solidFill>
                  <a:schemeClr val="tx2"/>
                </a:solidFill>
              </a:rPr>
              <a:t>МЫШКА: </a:t>
            </a:r>
            <a:r>
              <a:rPr lang="ru-RU" sz="1900" b="1" dirty="0"/>
              <a:t/>
            </a:r>
            <a:br>
              <a:rPr lang="ru-RU" sz="1900" b="1" dirty="0"/>
            </a:br>
            <a:r>
              <a:rPr lang="ru-RU" sz="1900" b="1" dirty="0"/>
              <a:t>Я М</a:t>
            </a:r>
            <a:r>
              <a:rPr lang="ru-RU" sz="1900" b="1" dirty="0">
                <a:solidFill>
                  <a:srgbClr val="FF0000"/>
                </a:solidFill>
              </a:rPr>
              <a:t>ы</a:t>
            </a:r>
            <a:r>
              <a:rPr lang="ru-RU" sz="1900" b="1" dirty="0"/>
              <a:t>шка-Нор</a:t>
            </a:r>
            <a:r>
              <a:rPr lang="ru-RU" sz="1900" b="1" dirty="0">
                <a:solidFill>
                  <a:srgbClr val="FF0000"/>
                </a:solidFill>
              </a:rPr>
              <a:t>у</a:t>
            </a:r>
            <a:r>
              <a:rPr lang="ru-RU" sz="1900" b="1" dirty="0"/>
              <a:t>шка!</a:t>
            </a:r>
            <a:br>
              <a:rPr lang="ru-RU" sz="1900" b="1" dirty="0"/>
            </a:br>
            <a:r>
              <a:rPr lang="ru-RU" sz="1900" b="1" dirty="0"/>
              <a:t>А т</a:t>
            </a:r>
            <a:r>
              <a:rPr lang="ru-RU" sz="1900" b="1" dirty="0">
                <a:solidFill>
                  <a:srgbClr val="FF0000"/>
                </a:solidFill>
              </a:rPr>
              <a:t>ы</a:t>
            </a:r>
            <a:r>
              <a:rPr lang="ru-RU" sz="1900" b="1" dirty="0"/>
              <a:t> кт</a:t>
            </a:r>
            <a:r>
              <a:rPr lang="ru-RU" sz="1900" b="1" dirty="0">
                <a:solidFill>
                  <a:srgbClr val="FF0000"/>
                </a:solidFill>
              </a:rPr>
              <a:t>о</a:t>
            </a:r>
            <a:r>
              <a:rPr lang="ru-RU" sz="1900" b="1" dirty="0"/>
              <a:t>?</a:t>
            </a:r>
            <a:br>
              <a:rPr lang="ru-RU" sz="1900" b="1" dirty="0"/>
            </a:br>
            <a:r>
              <a:rPr lang="ru-RU" sz="1900" b="1" i="1" dirty="0">
                <a:solidFill>
                  <a:schemeClr val="tx2"/>
                </a:solidFill>
              </a:rPr>
              <a:t>ЛЯГУШКА:</a:t>
            </a:r>
            <a:r>
              <a:rPr lang="ru-RU" sz="1900" b="1" dirty="0"/>
              <a:t/>
            </a:r>
            <a:br>
              <a:rPr lang="ru-RU" sz="1900" b="1" dirty="0"/>
            </a:br>
            <a:r>
              <a:rPr lang="ru-RU" sz="1900" b="1" dirty="0"/>
              <a:t>Я Ляг</a:t>
            </a:r>
            <a:r>
              <a:rPr lang="ru-RU" sz="1900" b="1" dirty="0">
                <a:solidFill>
                  <a:srgbClr val="FF0000"/>
                </a:solidFill>
              </a:rPr>
              <a:t>у</a:t>
            </a:r>
            <a:r>
              <a:rPr lang="ru-RU" sz="1900" b="1" dirty="0"/>
              <a:t>шка-Квак</a:t>
            </a:r>
            <a:r>
              <a:rPr lang="ru-RU" sz="1900" b="1" dirty="0">
                <a:solidFill>
                  <a:srgbClr val="FF0000"/>
                </a:solidFill>
              </a:rPr>
              <a:t>у</a:t>
            </a:r>
            <a:r>
              <a:rPr lang="ru-RU" sz="1900" b="1" dirty="0"/>
              <a:t>шка!</a:t>
            </a:r>
            <a:br>
              <a:rPr lang="ru-RU" sz="1900" b="1" dirty="0"/>
            </a:br>
            <a:r>
              <a:rPr lang="ru-RU" sz="1900" b="1" dirty="0"/>
              <a:t>Б</a:t>
            </a:r>
            <a:r>
              <a:rPr lang="ru-RU" sz="1900" b="1" dirty="0">
                <a:solidFill>
                  <a:srgbClr val="FF0000"/>
                </a:solidFill>
              </a:rPr>
              <a:t>у</a:t>
            </a:r>
            <a:r>
              <a:rPr lang="ru-RU" sz="1900" b="1" dirty="0"/>
              <a:t>ду я теб</a:t>
            </a:r>
            <a:r>
              <a:rPr lang="ru-RU" sz="1900" b="1" dirty="0">
                <a:solidFill>
                  <a:srgbClr val="FF0000"/>
                </a:solidFill>
              </a:rPr>
              <a:t>е</a:t>
            </a:r>
            <a:r>
              <a:rPr lang="ru-RU" sz="1900" b="1" dirty="0"/>
              <a:t> подр</a:t>
            </a:r>
            <a:r>
              <a:rPr lang="ru-RU" sz="1900" b="1" dirty="0">
                <a:solidFill>
                  <a:srgbClr val="FF0000"/>
                </a:solidFill>
              </a:rPr>
              <a:t>у</a:t>
            </a:r>
            <a:r>
              <a:rPr lang="ru-RU" sz="1900" b="1" dirty="0"/>
              <a:t>жкой!</a:t>
            </a:r>
            <a:br>
              <a:rPr lang="ru-RU" sz="1900" b="1" dirty="0"/>
            </a:br>
            <a:r>
              <a:rPr lang="ru-RU" sz="1900" b="1" i="1" dirty="0">
                <a:solidFill>
                  <a:schemeClr val="tx2"/>
                </a:solidFill>
              </a:rPr>
              <a:t>МЫШКА: </a:t>
            </a:r>
            <a:r>
              <a:rPr lang="ru-RU" sz="1900" b="1" dirty="0"/>
              <a:t/>
            </a:r>
            <a:br>
              <a:rPr lang="ru-RU" sz="1900" b="1" dirty="0"/>
            </a:br>
            <a:r>
              <a:rPr lang="ru-RU" sz="1900" b="1" dirty="0"/>
              <a:t>Чт</a:t>
            </a:r>
            <a:r>
              <a:rPr lang="ru-RU" sz="1900" b="1" dirty="0">
                <a:solidFill>
                  <a:srgbClr val="FF0000"/>
                </a:solidFill>
              </a:rPr>
              <a:t>о</a:t>
            </a:r>
            <a:r>
              <a:rPr lang="ru-RU" sz="1900" b="1" dirty="0"/>
              <a:t> же, заход</a:t>
            </a:r>
            <a:r>
              <a:rPr lang="ru-RU" sz="1900" b="1" dirty="0">
                <a:solidFill>
                  <a:srgbClr val="FF0000"/>
                </a:solidFill>
              </a:rPr>
              <a:t>и</a:t>
            </a:r>
            <a:r>
              <a:rPr lang="ru-RU" sz="1900" b="1" dirty="0"/>
              <a:t> скор</a:t>
            </a:r>
            <a:r>
              <a:rPr lang="ru-RU" sz="1900" b="1" dirty="0">
                <a:solidFill>
                  <a:srgbClr val="FF0000"/>
                </a:solidFill>
              </a:rPr>
              <a:t>е</a:t>
            </a:r>
            <a:r>
              <a:rPr lang="ru-RU" sz="1900" b="1" dirty="0"/>
              <a:t>й!</a:t>
            </a:r>
            <a:br>
              <a:rPr lang="ru-RU" sz="1900" b="1" dirty="0"/>
            </a:br>
            <a:r>
              <a:rPr lang="ru-RU" sz="1900" b="1" dirty="0"/>
              <a:t>Вм</a:t>
            </a:r>
            <a:r>
              <a:rPr lang="ru-RU" sz="1900" b="1" dirty="0">
                <a:solidFill>
                  <a:srgbClr val="FF0000"/>
                </a:solidFill>
              </a:rPr>
              <a:t>е</a:t>
            </a:r>
            <a:r>
              <a:rPr lang="ru-RU" sz="1900" b="1" dirty="0"/>
              <a:t>сте б</a:t>
            </a:r>
            <a:r>
              <a:rPr lang="ru-RU" sz="1900" b="1" dirty="0">
                <a:solidFill>
                  <a:srgbClr val="FF0000"/>
                </a:solidFill>
              </a:rPr>
              <a:t>у</a:t>
            </a:r>
            <a:r>
              <a:rPr lang="ru-RU" sz="1900" b="1" dirty="0"/>
              <a:t>дет весел</a:t>
            </a:r>
            <a:r>
              <a:rPr lang="ru-RU" sz="1900" b="1" dirty="0">
                <a:solidFill>
                  <a:srgbClr val="FF0000"/>
                </a:solidFill>
              </a:rPr>
              <a:t>е</a:t>
            </a:r>
            <a:r>
              <a:rPr lang="ru-RU" sz="1900" b="1" dirty="0"/>
              <a:t>й!</a:t>
            </a:r>
            <a:br>
              <a:rPr lang="ru-RU" sz="1900" b="1" dirty="0"/>
            </a:br>
            <a:endParaRPr lang="ru-RU" sz="1900" b="1" dirty="0"/>
          </a:p>
        </p:txBody>
      </p:sp>
      <p:pic>
        <p:nvPicPr>
          <p:cNvPr id="11266" name="Picture 2" descr="F:\Реч. конференция\Иллюстр. к сказке Теремок\00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824536" cy="601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2884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332656"/>
            <a:ext cx="3365798" cy="6192688"/>
          </a:xfrm>
        </p:spPr>
        <p:txBody>
          <a:bodyPr>
            <a:noAutofit/>
          </a:bodyPr>
          <a:lstStyle/>
          <a:p>
            <a:pPr algn="l"/>
            <a:r>
              <a:rPr lang="ru-RU" sz="1700" b="1" dirty="0" smtClean="0">
                <a:latin typeface="+mn-lt"/>
              </a:rPr>
              <a:t/>
            </a:r>
            <a:br>
              <a:rPr lang="ru-RU" sz="1700" b="1" dirty="0" smtClean="0">
                <a:latin typeface="+mn-lt"/>
              </a:rPr>
            </a:br>
            <a:r>
              <a:rPr lang="ru-RU" sz="1700" b="1" dirty="0" smtClean="0">
                <a:solidFill>
                  <a:schemeClr val="tx2"/>
                </a:solidFill>
                <a:latin typeface="+mn-lt"/>
              </a:rPr>
              <a:t>СКАЗОЧНИЦА</a:t>
            </a:r>
            <a:r>
              <a:rPr lang="ru-RU" sz="1700" b="1" dirty="0">
                <a:solidFill>
                  <a:schemeClr val="tx2"/>
                </a:solidFill>
                <a:latin typeface="+mn-lt"/>
              </a:rPr>
              <a:t>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00" b="1" dirty="0">
                <a:latin typeface="+mn-lt"/>
              </a:rPr>
              <a:t>шка п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сенки по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00" b="1" dirty="0">
                <a:latin typeface="+mn-lt"/>
              </a:rPr>
              <a:t>т,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ничком пол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00" b="1" dirty="0">
                <a:latin typeface="+mn-lt"/>
              </a:rPr>
              <a:t> мет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00" b="1" dirty="0">
                <a:latin typeface="+mn-lt"/>
              </a:rPr>
              <a:t>т.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Ей Ляг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 помог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ет: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ет п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л, бель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00" b="1" dirty="0">
                <a:latin typeface="+mn-lt"/>
              </a:rPr>
              <a:t> стир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ет.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…В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т одн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жды… пр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00" b="1" dirty="0">
                <a:latin typeface="+mn-lt"/>
              </a:rPr>
              <a:t>г да ск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к!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Ск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чет З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инька-Друж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к.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Вст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л он на зав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линку,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Постуч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лся в ст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>
                <a:latin typeface="+mn-lt"/>
              </a:rPr>
              <a:t>венку</a:t>
            </a:r>
            <a:r>
              <a:rPr lang="ru-RU" sz="1700" b="1" dirty="0" smtClean="0">
                <a:latin typeface="+mn-lt"/>
              </a:rPr>
              <a:t>…</a:t>
            </a:r>
            <a:br>
              <a:rPr lang="ru-RU" sz="1700" b="1" dirty="0" smtClean="0">
                <a:latin typeface="+mn-lt"/>
              </a:rPr>
            </a:br>
            <a:r>
              <a:rPr lang="ru-RU" sz="1700" b="1" dirty="0">
                <a:solidFill>
                  <a:schemeClr val="tx2"/>
                </a:solidFill>
                <a:latin typeface="+mn-lt"/>
              </a:rPr>
              <a:t/>
            </a:r>
            <a:br>
              <a:rPr lang="ru-RU" sz="1700" b="1" dirty="0">
                <a:solidFill>
                  <a:schemeClr val="tx2"/>
                </a:solidFill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ЗАЙКА: </a:t>
            </a:r>
            <a:r>
              <a:rPr lang="ru-RU" sz="1700" b="1" dirty="0">
                <a:solidFill>
                  <a:schemeClr val="tx2"/>
                </a:solidFill>
                <a:latin typeface="+mn-lt"/>
              </a:rPr>
              <a:t/>
            </a:r>
            <a:br>
              <a:rPr lang="ru-RU" sz="1700" b="1" dirty="0">
                <a:solidFill>
                  <a:schemeClr val="tx2"/>
                </a:solidFill>
                <a:latin typeface="+mn-lt"/>
              </a:rPr>
            </a:br>
            <a:r>
              <a:rPr lang="ru-RU" sz="1700" b="1" dirty="0">
                <a:latin typeface="+mn-lt"/>
              </a:rPr>
              <a:t>Тук-тук-тук!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Кто-кт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 в терем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чке жив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00" b="1" dirty="0">
                <a:latin typeface="+mn-lt"/>
              </a:rPr>
              <a:t>т</a:t>
            </a:r>
            <a:r>
              <a:rPr lang="ru-RU" sz="1700" b="1" dirty="0" smtClean="0">
                <a:latin typeface="+mn-lt"/>
              </a:rPr>
              <a:t>?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МЫШКА: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Я 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00" b="1" dirty="0">
                <a:latin typeface="+mn-lt"/>
              </a:rPr>
              <a:t>шка-Нор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</a:t>
            </a:r>
            <a:r>
              <a:rPr lang="ru-RU" sz="1700" b="1" dirty="0" smtClean="0">
                <a:latin typeface="+mn-lt"/>
              </a:rPr>
              <a:t>,</a:t>
            </a:r>
            <a:r>
              <a:rPr lang="ru-RU" sz="1700" b="1" i="1" dirty="0">
                <a:latin typeface="+mn-lt"/>
              </a:rPr>
              <a:t/>
            </a:r>
            <a:br>
              <a:rPr lang="ru-RU" sz="1700" b="1" i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ЛЯГУШКА: 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Я Ляг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шка-Квак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шка!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А 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00" b="1" dirty="0">
                <a:latin typeface="+mn-lt"/>
              </a:rPr>
              <a:t> кт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 smtClean="0">
                <a:latin typeface="+mn-lt"/>
              </a:rPr>
              <a:t>?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i="1" dirty="0">
                <a:solidFill>
                  <a:schemeClr val="tx2"/>
                </a:solidFill>
                <a:latin typeface="+mn-lt"/>
              </a:rPr>
              <a:t>ЗАЙКА: 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 smtClean="0">
                <a:latin typeface="+mn-lt"/>
              </a:rPr>
              <a:t>Я – З</a:t>
            </a:r>
            <a:r>
              <a:rPr lang="ru-RU" sz="17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 smtClean="0">
                <a:latin typeface="+mn-lt"/>
              </a:rPr>
              <a:t>йка Побег</a:t>
            </a:r>
            <a:r>
              <a:rPr lang="ru-RU" sz="17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00" b="1" dirty="0" smtClean="0">
                <a:latin typeface="+mn-lt"/>
              </a:rPr>
              <a:t>йка!</a:t>
            </a:r>
            <a:br>
              <a:rPr lang="ru-RU" sz="1700" b="1" dirty="0" smtClean="0">
                <a:latin typeface="+mn-lt"/>
              </a:rPr>
            </a:br>
            <a:r>
              <a:rPr lang="ru-RU" sz="1700" b="1" i="1" dirty="0" smtClean="0">
                <a:solidFill>
                  <a:schemeClr val="tx2"/>
                </a:solidFill>
                <a:latin typeface="+mn-lt"/>
              </a:rPr>
              <a:t>ЛЯГУШКА</a:t>
            </a:r>
            <a:r>
              <a:rPr lang="ru-RU" sz="1700" b="1" i="1" dirty="0">
                <a:solidFill>
                  <a:schemeClr val="tx2"/>
                </a:solidFill>
                <a:latin typeface="+mn-lt"/>
              </a:rPr>
              <a:t>: </a:t>
            </a: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Чт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00" b="1" dirty="0">
                <a:latin typeface="+mn-lt"/>
              </a:rPr>
              <a:t> же, заход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00" b="1" dirty="0">
                <a:latin typeface="+mn-lt"/>
              </a:rPr>
              <a:t> скор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й!</a:t>
            </a:r>
            <a:br>
              <a:rPr lang="ru-RU" sz="1700" b="1" dirty="0">
                <a:latin typeface="+mn-lt"/>
              </a:rPr>
            </a:br>
            <a:r>
              <a:rPr lang="ru-RU" sz="1700" b="1" dirty="0">
                <a:latin typeface="+mn-lt"/>
              </a:rPr>
              <a:t>Вм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сте б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00" b="1" dirty="0">
                <a:latin typeface="+mn-lt"/>
              </a:rPr>
              <a:t>дет весел</a:t>
            </a:r>
            <a:r>
              <a:rPr lang="ru-RU" sz="17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00" b="1" dirty="0">
                <a:latin typeface="+mn-lt"/>
              </a:rPr>
              <a:t>й!</a:t>
            </a:r>
            <a:br>
              <a:rPr lang="ru-RU" sz="1700" b="1" dirty="0">
                <a:latin typeface="+mn-lt"/>
              </a:rPr>
            </a:br>
            <a:endParaRPr lang="ru-RU" sz="1700" b="1" dirty="0">
              <a:latin typeface="+mn-lt"/>
            </a:endParaRPr>
          </a:p>
        </p:txBody>
      </p:sp>
      <p:pic>
        <p:nvPicPr>
          <p:cNvPr id="12290" name="Picture 2" descr="F:\Реч. конференция\Иллюстр. к сказке Теремок\00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32656"/>
            <a:ext cx="547260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64887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3312368" cy="4968552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 smtClean="0">
                <a:solidFill>
                  <a:schemeClr val="tx2"/>
                </a:solidFill>
                <a:latin typeface="+mn-lt"/>
              </a:rPr>
              <a:t>СКАЗОЧНИЦА:</a:t>
            </a:r>
            <a:r>
              <a:rPr lang="ru-RU" sz="2000" b="1" i="1" dirty="0" smtClean="0">
                <a:latin typeface="+mn-lt"/>
              </a:rPr>
              <a:t/>
            </a:r>
            <a:br>
              <a:rPr lang="ru-RU" sz="2000" b="1" i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М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2000" b="1" dirty="0" smtClean="0">
                <a:latin typeface="+mn-lt"/>
              </a:rPr>
              <a:t>шка п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 smtClean="0">
                <a:latin typeface="+mn-lt"/>
              </a:rPr>
              <a:t>сенки по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 smtClean="0">
                <a:latin typeface="+mn-lt"/>
              </a:rPr>
              <a:t>т,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В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 smtClean="0">
                <a:latin typeface="+mn-lt"/>
              </a:rPr>
              <a:t>ничком пол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2000" b="1" dirty="0" smtClean="0">
                <a:latin typeface="+mn-lt"/>
              </a:rPr>
              <a:t> мет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 smtClean="0">
                <a:latin typeface="+mn-lt"/>
              </a:rPr>
              <a:t>т.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Ей Ляг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 smtClean="0">
                <a:latin typeface="+mn-lt"/>
              </a:rPr>
              <a:t>шка помог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 smtClean="0">
                <a:latin typeface="+mn-lt"/>
              </a:rPr>
              <a:t>ет: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М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 smtClean="0">
                <a:latin typeface="+mn-lt"/>
              </a:rPr>
              <a:t>ет п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 smtClean="0">
                <a:latin typeface="+mn-lt"/>
              </a:rPr>
              <a:t>л, бель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 smtClean="0">
                <a:latin typeface="+mn-lt"/>
              </a:rPr>
              <a:t> стир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 smtClean="0">
                <a:latin typeface="+mn-lt"/>
              </a:rPr>
              <a:t>ет.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З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 smtClean="0">
                <a:latin typeface="+mn-lt"/>
              </a:rPr>
              <a:t>йка хв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 smtClean="0">
                <a:latin typeface="+mn-lt"/>
              </a:rPr>
              <a:t>рост собир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 smtClean="0">
                <a:latin typeface="+mn-lt"/>
              </a:rPr>
              <a:t>ет,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В балал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 smtClean="0">
                <a:latin typeface="+mn-lt"/>
              </a:rPr>
              <a:t>ечку игр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 smtClean="0">
                <a:latin typeface="+mn-lt"/>
              </a:rPr>
              <a:t>ет!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Хорош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 smtClean="0">
                <a:latin typeface="+mn-lt"/>
              </a:rPr>
              <a:t> им в терем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 smtClean="0">
                <a:latin typeface="+mn-lt"/>
              </a:rPr>
              <a:t>чке!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Так ид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 smtClean="0">
                <a:latin typeface="+mn-lt"/>
              </a:rPr>
              <a:t>т, бег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 smtClean="0">
                <a:latin typeface="+mn-lt"/>
              </a:rPr>
              <a:t>т ден</a:t>
            </a:r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 smtClean="0">
                <a:latin typeface="+mn-lt"/>
              </a:rPr>
              <a:t>чки…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… П</a:t>
            </a:r>
            <a:r>
              <a:rPr lang="ru-RU" sz="2000" b="1" dirty="0">
                <a:solidFill>
                  <a:srgbClr val="FF0000"/>
                </a:solidFill>
              </a:rPr>
              <a:t>о</a:t>
            </a:r>
            <a:r>
              <a:rPr lang="ru-RU" sz="2000" b="1" dirty="0"/>
              <a:t> лесу Лис</a:t>
            </a:r>
            <a:r>
              <a:rPr lang="ru-RU" sz="2000" b="1" dirty="0">
                <a:solidFill>
                  <a:srgbClr val="FF0000"/>
                </a:solidFill>
              </a:rPr>
              <a:t>а</a:t>
            </a:r>
            <a:r>
              <a:rPr lang="ru-RU" sz="2000" b="1" dirty="0"/>
              <a:t> гул</a:t>
            </a:r>
            <a:r>
              <a:rPr lang="ru-RU" sz="2000" b="1" dirty="0">
                <a:solidFill>
                  <a:srgbClr val="FF0000"/>
                </a:solidFill>
              </a:rPr>
              <a:t>я</a:t>
            </a:r>
            <a:r>
              <a:rPr lang="ru-RU" sz="2000" b="1" dirty="0"/>
              <a:t>ла,</a:t>
            </a:r>
            <a:br>
              <a:rPr lang="ru-RU" sz="2000" b="1" dirty="0"/>
            </a:br>
            <a:r>
              <a:rPr lang="ru-RU" sz="2000" b="1" dirty="0"/>
              <a:t>Терем</a:t>
            </a:r>
            <a:r>
              <a:rPr lang="ru-RU" sz="2000" b="1" dirty="0">
                <a:solidFill>
                  <a:srgbClr val="FF0000"/>
                </a:solidFill>
              </a:rPr>
              <a:t>о</a:t>
            </a:r>
            <a:r>
              <a:rPr lang="ru-RU" sz="2000" b="1" dirty="0"/>
              <a:t>чек увид</a:t>
            </a:r>
            <a:r>
              <a:rPr lang="ru-RU" sz="2000" b="1" dirty="0">
                <a:solidFill>
                  <a:srgbClr val="FF0000"/>
                </a:solidFill>
              </a:rPr>
              <a:t>а</a:t>
            </a:r>
            <a:r>
              <a:rPr lang="ru-RU" sz="2000" b="1" dirty="0"/>
              <a:t>ла…</a:t>
            </a:r>
            <a:endParaRPr lang="ru-RU" sz="2000" b="1" dirty="0">
              <a:latin typeface="+mn-lt"/>
            </a:endParaRPr>
          </a:p>
        </p:txBody>
      </p:sp>
      <p:pic>
        <p:nvPicPr>
          <p:cNvPr id="21506" name="Picture 2" descr="F:\Реч. конференция\Иллюстр. к сказке Теремок\obshhezhiti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8640"/>
            <a:ext cx="5103579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41680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0"/>
            <a:ext cx="3034680" cy="6624736"/>
          </a:xfrm>
        </p:spPr>
        <p:txBody>
          <a:bodyPr>
            <a:noAutofit/>
          </a:bodyPr>
          <a:lstStyle/>
          <a:p>
            <a:pPr algn="l"/>
            <a:r>
              <a:rPr lang="ru-RU" sz="1600" b="1" dirty="0" smtClean="0">
                <a:latin typeface="+mn-lt"/>
              </a:rPr>
              <a:t/>
            </a:r>
            <a:br>
              <a:rPr lang="ru-RU" sz="1600" b="1" dirty="0" smtClean="0">
                <a:latin typeface="+mn-lt"/>
              </a:rPr>
            </a:br>
            <a:r>
              <a:rPr lang="ru-RU" sz="1700" b="1" dirty="0">
                <a:latin typeface="+mn-lt"/>
              </a:rPr>
              <a:t/>
            </a:r>
            <a:br>
              <a:rPr lang="ru-RU" sz="1700" b="1" dirty="0">
                <a:latin typeface="+mn-lt"/>
              </a:rPr>
            </a:br>
            <a:r>
              <a:rPr lang="ru-RU" sz="1750" b="1" i="1" dirty="0">
                <a:solidFill>
                  <a:schemeClr val="tx2"/>
                </a:solidFill>
                <a:latin typeface="+mn-lt"/>
              </a:rPr>
              <a:t>ЛИСА: </a:t>
            </a:r>
            <a:r>
              <a:rPr lang="ru-RU" sz="1750" b="1" dirty="0">
                <a:latin typeface="+mn-lt"/>
              </a:rPr>
              <a:t/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Чт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 за 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50" b="1" dirty="0">
                <a:latin typeface="+mn-lt"/>
              </a:rPr>
              <a:t>рем-терем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к?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Кт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 ег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 постр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ить м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г?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Кт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 жив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50" b="1" dirty="0">
                <a:latin typeface="+mn-lt"/>
              </a:rPr>
              <a:t>т в н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50" b="1" dirty="0">
                <a:latin typeface="+mn-lt"/>
              </a:rPr>
              <a:t>м? Любоп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50" b="1" dirty="0">
                <a:latin typeface="+mn-lt"/>
              </a:rPr>
              <a:t>тно…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Никог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 вокр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50" b="1" dirty="0">
                <a:latin typeface="+mn-lt"/>
              </a:rPr>
              <a:t>г не в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50" b="1" dirty="0">
                <a:latin typeface="+mn-lt"/>
              </a:rPr>
              <a:t>дно…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Тук-тук-тук!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Кто-кт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 в терем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чке жив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50" b="1" dirty="0">
                <a:latin typeface="+mn-lt"/>
              </a:rPr>
              <a:t>т?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Кто-кт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 в невыс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ком жив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1750" b="1" dirty="0">
                <a:latin typeface="+mn-lt"/>
              </a:rPr>
              <a:t>т?</a:t>
            </a:r>
            <a:br>
              <a:rPr lang="ru-RU" sz="1750" b="1" dirty="0">
                <a:latin typeface="+mn-lt"/>
              </a:rPr>
            </a:br>
            <a:r>
              <a:rPr lang="ru-RU" sz="1750" b="1" i="1" dirty="0">
                <a:solidFill>
                  <a:schemeClr val="tx2"/>
                </a:solidFill>
                <a:latin typeface="+mn-lt"/>
              </a:rPr>
              <a:t>ЗАЙКА:</a:t>
            </a:r>
            <a:r>
              <a:rPr lang="ru-RU" sz="1750" b="1" dirty="0">
                <a:latin typeface="+mn-lt"/>
              </a:rPr>
              <a:t/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Я </a:t>
            </a:r>
            <a:r>
              <a:rPr lang="ru-RU" sz="1750" b="1" dirty="0" smtClean="0">
                <a:latin typeface="+mn-lt"/>
              </a:rPr>
              <a:t>З</a:t>
            </a:r>
            <a:r>
              <a:rPr lang="ru-RU" sz="1750" b="1" dirty="0" smtClean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50" b="1" dirty="0" smtClean="0">
                <a:latin typeface="+mn-lt"/>
              </a:rPr>
              <a:t>йка-</a:t>
            </a:r>
            <a:r>
              <a:rPr lang="ru-RU" sz="1750" b="1" dirty="0" err="1" smtClean="0">
                <a:latin typeface="+mn-lt"/>
              </a:rPr>
              <a:t>Побегайка</a:t>
            </a:r>
            <a:r>
              <a:rPr lang="ru-RU" sz="1750" b="1" dirty="0" smtClean="0">
                <a:latin typeface="+mn-lt"/>
              </a:rPr>
              <a:t>!</a:t>
            </a:r>
            <a:r>
              <a:rPr lang="ru-RU" sz="1750" b="1" dirty="0">
                <a:latin typeface="+mn-lt"/>
              </a:rPr>
              <a:t/>
            </a:r>
            <a:br>
              <a:rPr lang="ru-RU" sz="1750" b="1" dirty="0">
                <a:latin typeface="+mn-lt"/>
              </a:rPr>
            </a:br>
            <a:r>
              <a:rPr lang="ru-RU" sz="1750" b="1" i="1" dirty="0">
                <a:solidFill>
                  <a:schemeClr val="tx2"/>
                </a:solidFill>
                <a:latin typeface="+mn-lt"/>
              </a:rPr>
              <a:t>МЫШКА:</a:t>
            </a:r>
            <a:r>
              <a:rPr lang="ru-RU" sz="1750" b="1" dirty="0">
                <a:latin typeface="+mn-lt"/>
              </a:rPr>
              <a:t/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Я М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50" b="1" dirty="0">
                <a:latin typeface="+mn-lt"/>
              </a:rPr>
              <a:t>шка-Нор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50" b="1" dirty="0">
                <a:latin typeface="+mn-lt"/>
              </a:rPr>
              <a:t>шка!</a:t>
            </a:r>
            <a:br>
              <a:rPr lang="ru-RU" sz="1750" b="1" dirty="0">
                <a:latin typeface="+mn-lt"/>
              </a:rPr>
            </a:br>
            <a:r>
              <a:rPr lang="ru-RU" sz="1750" b="1" i="1" dirty="0">
                <a:solidFill>
                  <a:schemeClr val="tx2"/>
                </a:solidFill>
                <a:latin typeface="+mn-lt"/>
              </a:rPr>
              <a:t>ЛЯГУШКА: </a:t>
            </a:r>
            <a:r>
              <a:rPr lang="ru-RU" sz="1750" b="1" dirty="0">
                <a:latin typeface="+mn-lt"/>
              </a:rPr>
              <a:t/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Я Ляг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50" b="1" dirty="0">
                <a:latin typeface="+mn-lt"/>
              </a:rPr>
              <a:t>шка-Квак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50" b="1" dirty="0">
                <a:latin typeface="+mn-lt"/>
              </a:rPr>
              <a:t>шка!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А 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50" b="1" dirty="0">
                <a:latin typeface="+mn-lt"/>
              </a:rPr>
              <a:t> кт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?</a:t>
            </a:r>
            <a:br>
              <a:rPr lang="ru-RU" sz="1750" b="1" dirty="0">
                <a:latin typeface="+mn-lt"/>
              </a:rPr>
            </a:br>
            <a:r>
              <a:rPr lang="ru-RU" sz="1750" b="1" i="1" dirty="0">
                <a:solidFill>
                  <a:schemeClr val="tx2"/>
                </a:solidFill>
                <a:latin typeface="+mn-lt"/>
              </a:rPr>
              <a:t>ЛИСА: </a:t>
            </a:r>
            <a:r>
              <a:rPr lang="ru-RU" sz="1750" b="1" dirty="0">
                <a:latin typeface="+mn-lt"/>
              </a:rPr>
              <a:t/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А я Р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1750" b="1" dirty="0">
                <a:latin typeface="+mn-lt"/>
              </a:rPr>
              <a:t>жая Лис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50" b="1" dirty="0">
                <a:latin typeface="+mn-lt"/>
              </a:rPr>
              <a:t>ца –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На вс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50" b="1" dirty="0">
                <a:latin typeface="+mn-lt"/>
              </a:rPr>
              <a:t> р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50" b="1" dirty="0">
                <a:latin typeface="+mn-lt"/>
              </a:rPr>
              <a:t>ки мастер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50" b="1" dirty="0">
                <a:latin typeface="+mn-lt"/>
              </a:rPr>
              <a:t>ца!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М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жно с в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50" b="1" dirty="0">
                <a:latin typeface="+mn-lt"/>
              </a:rPr>
              <a:t>ми ст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50" b="1" dirty="0">
                <a:latin typeface="+mn-lt"/>
              </a:rPr>
              <a:t>ну ж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50" b="1" dirty="0">
                <a:latin typeface="+mn-lt"/>
              </a:rPr>
              <a:t>ть?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К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50" b="1" dirty="0">
                <a:latin typeface="+mn-lt"/>
              </a:rPr>
              <a:t>шу сл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1750" b="1" dirty="0">
                <a:latin typeface="+mn-lt"/>
              </a:rPr>
              <a:t>дкую вар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50" b="1" dirty="0">
                <a:latin typeface="+mn-lt"/>
              </a:rPr>
              <a:t>ть</a:t>
            </a:r>
            <a:r>
              <a:rPr lang="ru-RU" sz="1750" b="1" dirty="0" smtClean="0">
                <a:latin typeface="+mn-lt"/>
              </a:rPr>
              <a:t>?</a:t>
            </a:r>
            <a:r>
              <a:rPr lang="ru-RU" sz="1750" b="1" dirty="0">
                <a:latin typeface="+mn-lt"/>
              </a:rPr>
              <a:t/>
            </a:r>
            <a:br>
              <a:rPr lang="ru-RU" sz="1750" b="1" dirty="0">
                <a:latin typeface="+mn-lt"/>
              </a:rPr>
            </a:br>
            <a:r>
              <a:rPr lang="ru-RU" sz="1750" b="1" i="1" dirty="0">
                <a:solidFill>
                  <a:schemeClr val="tx2"/>
                </a:solidFill>
                <a:latin typeface="+mn-lt"/>
              </a:rPr>
              <a:t>ЛЯГУШКА: </a:t>
            </a:r>
            <a:r>
              <a:rPr lang="ru-RU" sz="1750" b="1" dirty="0">
                <a:latin typeface="+mn-lt"/>
              </a:rPr>
              <a:t/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Чт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1750" b="1" dirty="0">
                <a:latin typeface="+mn-lt"/>
              </a:rPr>
              <a:t> же, заход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1750" b="1" dirty="0">
                <a:latin typeface="+mn-lt"/>
              </a:rPr>
              <a:t> скор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50" b="1" dirty="0">
                <a:latin typeface="+mn-lt"/>
              </a:rPr>
              <a:t>й!</a:t>
            </a:r>
            <a:br>
              <a:rPr lang="ru-RU" sz="1750" b="1" dirty="0">
                <a:latin typeface="+mn-lt"/>
              </a:rPr>
            </a:br>
            <a:r>
              <a:rPr lang="ru-RU" sz="1750" b="1" dirty="0">
                <a:latin typeface="+mn-lt"/>
              </a:rPr>
              <a:t>Вм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50" b="1" dirty="0">
                <a:latin typeface="+mn-lt"/>
              </a:rPr>
              <a:t>сте б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1750" b="1" dirty="0">
                <a:latin typeface="+mn-lt"/>
              </a:rPr>
              <a:t>дет весел</a:t>
            </a:r>
            <a:r>
              <a:rPr lang="ru-RU" sz="175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1750" b="1" dirty="0">
                <a:latin typeface="+mn-lt"/>
              </a:rPr>
              <a:t>й!</a:t>
            </a:r>
            <a:br>
              <a:rPr lang="ru-RU" sz="1750" b="1" dirty="0">
                <a:latin typeface="+mn-lt"/>
              </a:rPr>
            </a:br>
            <a:endParaRPr lang="ru-RU" sz="1750" b="1" dirty="0">
              <a:latin typeface="+mn-lt"/>
            </a:endParaRPr>
          </a:p>
        </p:txBody>
      </p:sp>
      <p:pic>
        <p:nvPicPr>
          <p:cNvPr id="13314" name="Picture 2" descr="F:\Реч. конференция\Иллюстр. к сказке Теремок\00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60648"/>
            <a:ext cx="5472607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8163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3405064" cy="4824536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>
                <a:solidFill>
                  <a:schemeClr val="tx2"/>
                </a:solidFill>
                <a:latin typeface="+mn-lt"/>
              </a:rPr>
              <a:t>СКАЗОЧНИЦА: </a:t>
            </a:r>
            <a:r>
              <a:rPr lang="ru-RU" sz="2000" b="1" dirty="0">
                <a:latin typeface="+mn-lt"/>
              </a:rPr>
              <a:t/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2000" b="1" dirty="0">
                <a:latin typeface="+mn-lt"/>
              </a:rPr>
              <a:t>шка 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сенки по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т,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ничком пол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ы</a:t>
            </a:r>
            <a:r>
              <a:rPr lang="ru-RU" sz="2000" b="1" dirty="0">
                <a:latin typeface="+mn-lt"/>
              </a:rPr>
              <a:t> мет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т.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Ей Ляг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шка помог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ет: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ет п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л, бель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 стир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ет.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З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йка хв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рост собир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 балал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ечку игр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ет!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А Лис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чка-повар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ха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Суп и к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шу 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рит л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и</a:t>
            </a:r>
            <a:r>
              <a:rPr lang="ru-RU" sz="2000" b="1" dirty="0">
                <a:latin typeface="+mn-lt"/>
              </a:rPr>
              <a:t>хо,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Хорош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 им в терем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чке!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Так ид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т, бег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у</a:t>
            </a:r>
            <a:r>
              <a:rPr lang="ru-RU" sz="2000" b="1" dirty="0">
                <a:latin typeface="+mn-lt"/>
              </a:rPr>
              <a:t>т ден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ё</a:t>
            </a:r>
            <a:r>
              <a:rPr lang="ru-RU" sz="2000" b="1" dirty="0">
                <a:latin typeface="+mn-lt"/>
              </a:rPr>
              <a:t>чки</a:t>
            </a:r>
            <a:r>
              <a:rPr lang="ru-RU" sz="2000" b="1" dirty="0" smtClean="0">
                <a:latin typeface="+mn-lt"/>
              </a:rPr>
              <a:t>…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>
                <a:latin typeface="+mn-lt"/>
              </a:rPr>
              <a:t/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… Вот одн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жды С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е</a:t>
            </a:r>
            <a:r>
              <a:rPr lang="ru-RU" sz="2000" b="1" dirty="0">
                <a:latin typeface="+mn-lt"/>
              </a:rPr>
              <a:t>рый В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лк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Увид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а</a:t>
            </a:r>
            <a:r>
              <a:rPr lang="ru-RU" sz="2000" b="1" dirty="0">
                <a:latin typeface="+mn-lt"/>
              </a:rPr>
              <a:t>л наш терем</a:t>
            </a:r>
            <a:r>
              <a:rPr lang="ru-RU" sz="2000" b="1" dirty="0">
                <a:solidFill>
                  <a:srgbClr val="FF0000"/>
                </a:solidFill>
                <a:latin typeface="+mn-lt"/>
              </a:rPr>
              <a:t>о</a:t>
            </a:r>
            <a:r>
              <a:rPr lang="ru-RU" sz="2000" b="1" dirty="0">
                <a:latin typeface="+mn-lt"/>
              </a:rPr>
              <a:t>к…</a:t>
            </a:r>
            <a:br>
              <a:rPr lang="ru-RU" sz="2000" b="1" dirty="0">
                <a:latin typeface="+mn-lt"/>
              </a:rPr>
            </a:br>
            <a:endParaRPr lang="ru-RU" sz="2000" b="1" dirty="0">
              <a:latin typeface="+mn-lt"/>
            </a:endParaRPr>
          </a:p>
        </p:txBody>
      </p:sp>
      <p:pic>
        <p:nvPicPr>
          <p:cNvPr id="4" name="Picture 2" descr="F:\Реч. конференция\Иллюстр. к сказке Теремок\obshhezhiti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2657"/>
            <a:ext cx="496855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48915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47</Words>
  <Application>Microsoft Office PowerPoint</Application>
  <PresentationFormat>Экран (4:3)</PresentationFormat>
  <Paragraphs>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Речевая конференция «Будем делать хорошо  и не будем плохо!» </vt:lpstr>
      <vt:lpstr>Презентация PowerPoint</vt:lpstr>
      <vt:lpstr> Действующие лица и исполнители: Сказочница – Алёна Смирнова (8а класс) Мышка – Мочалов Саша (1б класс) Лягушка – Соня Золовкина (1б класс) Зайка – Андрей Сысоев (1б класс) Лиса – Саша Колосова (4а класс) Волк – Ваня Дымура (3б класс) Медведь – Никита Баландин (3б класс) </vt:lpstr>
      <vt:lpstr>Презентация PowerPoint</vt:lpstr>
      <vt:lpstr>СКАЗОЧНИЦА:  Мышка песенки поёт, Веничком полы метёт. Вдруг Лягушка прискакала, Теремочек увидала. ЛЯГУШКА: Кто же в теремке живёт? Кто там песенки поёт? Тук-тук-тук! Кто-кто в теремочке живёт? Кто-кто в невысоком живёт? МЫШКА:  Я Мышка-Норушка! А ты кто? ЛЯГУШКА: Я Лягушка-Квакушка! Буду я тебе подружкой! МЫШКА:  Что же, заходи скорей! Вместе будет веселей! </vt:lpstr>
      <vt:lpstr> СКАЗОЧНИЦА: Мышка песенки поёт, Веничком полы метёт. Ей Лягушка помогает: Моет пол, бельё стирает. …Вот однажды… прыг да скок! Скачет Заинька-Дружок. Встал он на завалинку, Постучался в ставенку…  ЗАЙКА:  Тук-тук-тук! Кто-кто в теремочке живёт? МЫШКА: Я Мышка-Норушка, ЛЯГУШКА:  Я Лягушка-Квакушка! А ты кто? ЗАЙКА:  Я – Зайка Побегайка! ЛЯГУШКА:  Что же, заходи скорей! Вместе будет веселей! </vt:lpstr>
      <vt:lpstr>СКАЗОЧНИЦА:  Мышка песенки поёт, Веничком полы метёт. Ей Лягушка помогает: Моет пол, бельё стирает. Зайка хворост собирает, В балалаечку играет! Хорошо им в теремочке! Так идут, бегут денёчки…  … По лесу Лиса гуляла, Теремочек увидала…</vt:lpstr>
      <vt:lpstr>  ЛИСА:  Что за терем-теремок? Кто его построить мог? Кто живёт в нём? Любопытно… Никого вокруг не видно… Тук-тук-тук! Кто-кто в теремочке живёт? Кто-кто в невысоком живёт? ЗАЙКА: Я Зайка-Побегайка! МЫШКА: Я Мышка-Норушка! ЛЯГУШКА:  Я Лягушка-Квакушка! А ты кто? ЛИСА:  А я Рыжая Лисица – На все руки мастерица! Можно с вами стану жить? Кашу сладкую варить? ЛЯГУШКА:  Что же, заходи скорей! Вместе будет веселей! </vt:lpstr>
      <vt:lpstr>СКАЗОЧНИЦА:  Мышка песенки поёт, Веничком полы метёт. Ей Лягушка помогает: Моет пол, бельё стирает. Зайка хворост собирает, В балалаечку играет! А Лисичка-повариха Суп и кашу варит лихо, Хорошо им в теремочке! Так идут, бегут денёчки…  … Вот однажды Серый Волк Увидал наш теремок… </vt:lpstr>
      <vt:lpstr>ВОЛК: Что за чудо-теремок? Поселиться кто здесь мог? Кто хозяин? Знать хочу! Ну-ка, в дверь я постучу… Тук-тук-тук! Кто-кто в теремочке живёт? Кто-кто в невысоком живёт? МЫШКА:  Я Мышка-Норушка, ЛЯГУШКА: Я Лягушка-Квакушка! ЗАЙКА:  Я Зайка-Побегайка! ЛИСА: А я Рыжая Лисица – На все руки мастерица! А ты кто? ВОЛК:  Я серый Волк! Можно стану с вами жить? Дом ваш буду сторожить! ЛИСА: Что же, заходи скорей! Вместе будет веселей! </vt:lpstr>
      <vt:lpstr>СКАЗОЧНИЦА: Мышка песенки поёт, Веничком полы метёт. Ей Лягушка помогает: Моет пол, бельё стирает. Зайка хворост собирает, В балалаечку играет! А Лисичка-повариха Суп и кашу варит лихо, Пироги печёт и плюшки. Сыты, счастливы зверушки! Ну, а Волк – в заплатах бок, Сторожит наш теремок! Хорошо им в теремочке! Так идут, бегут денёчки…</vt:lpstr>
      <vt:lpstr>СКАЗОЧНИЦА:  Услыхал про то Медведь, Пошёл терем поглядеть… Идёт лесом, ковыляет, Ветки, сучья все сшибает… Увидал он теремок – Стукнул по стене разок… Стёкла все задребезжали… Звери в доме задрожали… </vt:lpstr>
      <vt:lpstr> МЕДВЕДЬ:  Тук-тук-тук! Кто-кто в теремочке живёт? Кто-кто в невысоком живёт? МЫШКА:  Я Мышка-Норушка, ЛЯГУШКА: Я Лягушка-Квакушка! ЗАЙКА: Я Зайка-Побегайка! ЛИСА: А я Рыжая Лисица – На все руки мастерица! ВОЛК:  А я серый Волк! А ты кто? МЕДВЕДЬ: Бурый я Лесной Медведь! Люблю громко я реветь! В теремок меня пустите! Дверь скорее отоприте!!! ЛИСА: Что кричишь ты, Косолапый? Не стучи так сильно лапой! Теремочек не ломай, Нас, зверушек, не пугай! </vt:lpstr>
      <vt:lpstr>СКАЗОЧНИЦА: В дверь полез – дверь маловата… И в окошко — тесновато… А зверюшки испугались Вмиг  по лесу разбежались! </vt:lpstr>
      <vt:lpstr>СКАЗОЧНИЦА:  На крышу Мишка взгромоздился… И теремочек развалился!…  А все звери во лесочке Спрятались за пни да кочки. За кусточками сидят И друг другу говорят: Жить теперь мы будем как? Даже не представить!  ЛИСА (Медведю): Если сделал что не так, То сумей исправить!  ВОЛК: Хоть и виноват Медведь, Мы ему поможем! Чем о домике жалеть, Лучше новый сложим! Как построим новый дом – Заживём все дружно в нём! </vt:lpstr>
      <vt:lpstr> СКАЗОЧНИЦА: Вместе принялись за дело, И работа закипела! Кто-то пилит, кто строгает, Кто-то гвозди забивает. День, другой идёт работа, Звери трудятся с охотой… Вот и снова под сосной – Терем, но уже большой! Комнатами полон дом И для всех есть место в нём! </vt:lpstr>
      <vt:lpstr>  Звери дружно там живут. В теремке покой, уют… Дело каждый своё знает И другому помогает! Мышка песенки поёт, Веничком полы метёт. Ей Лягушка помогает: Моет пол, бельё стирает. Зайка хворост собирает, В балалаечку играет! А Лисичка-повариха Суп и кашу варит лихо! Ну, а Волк – в заплатах бок, Сторожит наш теремок! Медведь пасеку завёл И теперь разводит пчёл. Для друзей есть мёд                                душистый, Вкусный, сладкий,                              золотистый! Хорошо им в теремочке В сказочном лесу-лесочке…!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компью3</dc:creator>
  <cp:lastModifiedBy>компью3</cp:lastModifiedBy>
  <cp:revision>31</cp:revision>
  <dcterms:created xsi:type="dcterms:W3CDTF">2016-03-21T08:07:03Z</dcterms:created>
  <dcterms:modified xsi:type="dcterms:W3CDTF">2016-03-28T12:54:24Z</dcterms:modified>
</cp:coreProperties>
</file>